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7556500" cy="18205450"/>
  <p:notesSz cx="7556500" cy="18205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208" y="-650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5484241"/>
            <a:ext cx="6428422" cy="37151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9907016"/>
            <a:ext cx="5293995" cy="4422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6226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La</a:t>
            </a:r>
            <a:r>
              <a:rPr spc="75" dirty="0"/>
              <a:t> </a:t>
            </a:r>
            <a:r>
              <a:rPr dirty="0"/>
              <a:t>partecipazione</a:t>
            </a:r>
            <a:r>
              <a:rPr spc="75" dirty="0"/>
              <a:t> </a:t>
            </a:r>
            <a:r>
              <a:rPr dirty="0"/>
              <a:t>al</a:t>
            </a:r>
            <a:r>
              <a:rPr spc="75" dirty="0"/>
              <a:t> </a:t>
            </a:r>
            <a:r>
              <a:rPr dirty="0"/>
              <a:t>convegno</a:t>
            </a:r>
            <a:r>
              <a:rPr spc="75" dirty="0"/>
              <a:t> </a:t>
            </a:r>
            <a:r>
              <a:rPr dirty="0"/>
              <a:t>è</a:t>
            </a:r>
            <a:r>
              <a:rPr spc="80" dirty="0"/>
              <a:t> </a:t>
            </a:r>
            <a:r>
              <a:rPr dirty="0"/>
              <a:t>gratuita</a:t>
            </a:r>
            <a:r>
              <a:rPr spc="75" dirty="0"/>
              <a:t> </a:t>
            </a:r>
            <a:r>
              <a:rPr dirty="0"/>
              <a:t>ed</a:t>
            </a:r>
            <a:r>
              <a:rPr spc="75" dirty="0"/>
              <a:t> </a:t>
            </a:r>
            <a:r>
              <a:rPr dirty="0"/>
              <a:t>attribuirà</a:t>
            </a:r>
            <a:r>
              <a:rPr spc="75" dirty="0"/>
              <a:t> </a:t>
            </a:r>
            <a:r>
              <a:rPr dirty="0"/>
              <a:t>i</a:t>
            </a:r>
            <a:r>
              <a:rPr spc="75" dirty="0"/>
              <a:t> </a:t>
            </a:r>
            <a:r>
              <a:rPr dirty="0"/>
              <a:t>crediti</a:t>
            </a:r>
            <a:r>
              <a:rPr spc="80" dirty="0"/>
              <a:t> </a:t>
            </a:r>
            <a:r>
              <a:rPr dirty="0"/>
              <a:t>formativi</a:t>
            </a:r>
            <a:r>
              <a:rPr spc="75" dirty="0"/>
              <a:t> </a:t>
            </a:r>
            <a:r>
              <a:rPr dirty="0"/>
              <a:t>agli</a:t>
            </a:r>
            <a:r>
              <a:rPr spc="75" dirty="0"/>
              <a:t> </a:t>
            </a:r>
            <a:r>
              <a:rPr spc="-10" dirty="0"/>
              <a:t>iscritti </a:t>
            </a:r>
            <a:r>
              <a:rPr dirty="0"/>
              <a:t>all’Ordine</a:t>
            </a:r>
            <a:r>
              <a:rPr spc="90" dirty="0"/>
              <a:t> </a:t>
            </a:r>
            <a:r>
              <a:rPr dirty="0"/>
              <a:t>dei</a:t>
            </a:r>
            <a:r>
              <a:rPr spc="95" dirty="0"/>
              <a:t> </a:t>
            </a:r>
            <a:r>
              <a:rPr dirty="0"/>
              <a:t>Dottori</a:t>
            </a:r>
            <a:r>
              <a:rPr spc="95" dirty="0"/>
              <a:t> </a:t>
            </a:r>
            <a:r>
              <a:rPr dirty="0"/>
              <a:t>Commercialisti</a:t>
            </a:r>
            <a:r>
              <a:rPr spc="95" dirty="0"/>
              <a:t> </a:t>
            </a:r>
            <a:r>
              <a:rPr dirty="0"/>
              <a:t>e</a:t>
            </a:r>
            <a:r>
              <a:rPr spc="95" dirty="0"/>
              <a:t> </a:t>
            </a:r>
            <a:r>
              <a:rPr dirty="0"/>
              <a:t>degli</a:t>
            </a:r>
            <a:r>
              <a:rPr spc="95" dirty="0"/>
              <a:t> </a:t>
            </a:r>
            <a:r>
              <a:rPr dirty="0"/>
              <a:t>Esperti</a:t>
            </a:r>
            <a:r>
              <a:rPr spc="95" dirty="0"/>
              <a:t> </a:t>
            </a:r>
            <a:r>
              <a:rPr dirty="0"/>
              <a:t>Contabili</a:t>
            </a:r>
            <a:r>
              <a:rPr spc="95" dirty="0"/>
              <a:t> </a:t>
            </a:r>
            <a:r>
              <a:rPr dirty="0"/>
              <a:t>in</a:t>
            </a:r>
            <a:r>
              <a:rPr spc="90" dirty="0"/>
              <a:t> </a:t>
            </a:r>
            <a:r>
              <a:rPr dirty="0"/>
              <a:t>funzione</a:t>
            </a:r>
            <a:r>
              <a:rPr spc="95" dirty="0"/>
              <a:t> </a:t>
            </a:r>
            <a:r>
              <a:rPr dirty="0"/>
              <a:t>delle</a:t>
            </a:r>
            <a:r>
              <a:rPr spc="95" dirty="0"/>
              <a:t> </a:t>
            </a:r>
            <a:r>
              <a:rPr spc="-25" dirty="0"/>
              <a:t>ore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effettiva</a:t>
            </a:r>
            <a:r>
              <a:rPr spc="30" dirty="0"/>
              <a:t> </a:t>
            </a:r>
            <a:r>
              <a:rPr spc="-25" dirty="0"/>
              <a:t>presenza</a:t>
            </a:r>
            <a:r>
              <a:rPr spc="25" dirty="0"/>
              <a:t> </a:t>
            </a:r>
            <a:r>
              <a:rPr dirty="0"/>
              <a:t>sino</a:t>
            </a:r>
            <a:r>
              <a:rPr spc="30" dirty="0"/>
              <a:t> </a:t>
            </a:r>
            <a:r>
              <a:rPr dirty="0"/>
              <a:t>ad</a:t>
            </a:r>
            <a:r>
              <a:rPr spc="30" dirty="0"/>
              <a:t> </a:t>
            </a:r>
            <a:r>
              <a:rPr dirty="0"/>
              <a:t>un</a:t>
            </a:r>
            <a:r>
              <a:rPr spc="25" dirty="0"/>
              <a:t> </a:t>
            </a:r>
            <a:r>
              <a:rPr spc="-20" dirty="0"/>
              <a:t>massimo</a:t>
            </a:r>
            <a:r>
              <a:rPr spc="30" dirty="0"/>
              <a:t>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4</a:t>
            </a:r>
            <a:r>
              <a:rPr spc="30" dirty="0"/>
              <a:t> </a:t>
            </a:r>
            <a:r>
              <a:rPr spc="-10" dirty="0"/>
              <a:t>crediti.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6226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La</a:t>
            </a:r>
            <a:r>
              <a:rPr spc="75" dirty="0"/>
              <a:t> </a:t>
            </a:r>
            <a:r>
              <a:rPr dirty="0"/>
              <a:t>partecipazione</a:t>
            </a:r>
            <a:r>
              <a:rPr spc="75" dirty="0"/>
              <a:t> </a:t>
            </a:r>
            <a:r>
              <a:rPr dirty="0"/>
              <a:t>al</a:t>
            </a:r>
            <a:r>
              <a:rPr spc="75" dirty="0"/>
              <a:t> </a:t>
            </a:r>
            <a:r>
              <a:rPr dirty="0"/>
              <a:t>convegno</a:t>
            </a:r>
            <a:r>
              <a:rPr spc="75" dirty="0"/>
              <a:t> </a:t>
            </a:r>
            <a:r>
              <a:rPr dirty="0"/>
              <a:t>è</a:t>
            </a:r>
            <a:r>
              <a:rPr spc="80" dirty="0"/>
              <a:t> </a:t>
            </a:r>
            <a:r>
              <a:rPr dirty="0"/>
              <a:t>gratuita</a:t>
            </a:r>
            <a:r>
              <a:rPr spc="75" dirty="0"/>
              <a:t> </a:t>
            </a:r>
            <a:r>
              <a:rPr dirty="0"/>
              <a:t>ed</a:t>
            </a:r>
            <a:r>
              <a:rPr spc="75" dirty="0"/>
              <a:t> </a:t>
            </a:r>
            <a:r>
              <a:rPr dirty="0"/>
              <a:t>attribuirà</a:t>
            </a:r>
            <a:r>
              <a:rPr spc="75" dirty="0"/>
              <a:t> </a:t>
            </a:r>
            <a:r>
              <a:rPr dirty="0"/>
              <a:t>i</a:t>
            </a:r>
            <a:r>
              <a:rPr spc="75" dirty="0"/>
              <a:t> </a:t>
            </a:r>
            <a:r>
              <a:rPr dirty="0"/>
              <a:t>crediti</a:t>
            </a:r>
            <a:r>
              <a:rPr spc="80" dirty="0"/>
              <a:t> </a:t>
            </a:r>
            <a:r>
              <a:rPr dirty="0"/>
              <a:t>formativi</a:t>
            </a:r>
            <a:r>
              <a:rPr spc="75" dirty="0"/>
              <a:t> </a:t>
            </a:r>
            <a:r>
              <a:rPr dirty="0"/>
              <a:t>agli</a:t>
            </a:r>
            <a:r>
              <a:rPr spc="75" dirty="0"/>
              <a:t> </a:t>
            </a:r>
            <a:r>
              <a:rPr spc="-10" dirty="0"/>
              <a:t>iscritti </a:t>
            </a:r>
            <a:r>
              <a:rPr dirty="0"/>
              <a:t>all’Ordine</a:t>
            </a:r>
            <a:r>
              <a:rPr spc="90" dirty="0"/>
              <a:t> </a:t>
            </a:r>
            <a:r>
              <a:rPr dirty="0"/>
              <a:t>dei</a:t>
            </a:r>
            <a:r>
              <a:rPr spc="95" dirty="0"/>
              <a:t> </a:t>
            </a:r>
            <a:r>
              <a:rPr dirty="0"/>
              <a:t>Dottori</a:t>
            </a:r>
            <a:r>
              <a:rPr spc="95" dirty="0"/>
              <a:t> </a:t>
            </a:r>
            <a:r>
              <a:rPr dirty="0"/>
              <a:t>Commercialisti</a:t>
            </a:r>
            <a:r>
              <a:rPr spc="95" dirty="0"/>
              <a:t> </a:t>
            </a:r>
            <a:r>
              <a:rPr dirty="0"/>
              <a:t>e</a:t>
            </a:r>
            <a:r>
              <a:rPr spc="95" dirty="0"/>
              <a:t> </a:t>
            </a:r>
            <a:r>
              <a:rPr dirty="0"/>
              <a:t>degli</a:t>
            </a:r>
            <a:r>
              <a:rPr spc="95" dirty="0"/>
              <a:t> </a:t>
            </a:r>
            <a:r>
              <a:rPr dirty="0"/>
              <a:t>Esperti</a:t>
            </a:r>
            <a:r>
              <a:rPr spc="95" dirty="0"/>
              <a:t> </a:t>
            </a:r>
            <a:r>
              <a:rPr dirty="0"/>
              <a:t>Contabili</a:t>
            </a:r>
            <a:r>
              <a:rPr spc="95" dirty="0"/>
              <a:t> </a:t>
            </a:r>
            <a:r>
              <a:rPr dirty="0"/>
              <a:t>in</a:t>
            </a:r>
            <a:r>
              <a:rPr spc="90" dirty="0"/>
              <a:t> </a:t>
            </a:r>
            <a:r>
              <a:rPr dirty="0"/>
              <a:t>funzione</a:t>
            </a:r>
            <a:r>
              <a:rPr spc="95" dirty="0"/>
              <a:t> </a:t>
            </a:r>
            <a:r>
              <a:rPr dirty="0"/>
              <a:t>delle</a:t>
            </a:r>
            <a:r>
              <a:rPr spc="95" dirty="0"/>
              <a:t> </a:t>
            </a:r>
            <a:r>
              <a:rPr spc="-25" dirty="0"/>
              <a:t>ore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effettiva</a:t>
            </a:r>
            <a:r>
              <a:rPr spc="30" dirty="0"/>
              <a:t> </a:t>
            </a:r>
            <a:r>
              <a:rPr spc="-25" dirty="0"/>
              <a:t>presenza</a:t>
            </a:r>
            <a:r>
              <a:rPr spc="25" dirty="0"/>
              <a:t> </a:t>
            </a:r>
            <a:r>
              <a:rPr dirty="0"/>
              <a:t>sino</a:t>
            </a:r>
            <a:r>
              <a:rPr spc="30" dirty="0"/>
              <a:t> </a:t>
            </a:r>
            <a:r>
              <a:rPr dirty="0"/>
              <a:t>ad</a:t>
            </a:r>
            <a:r>
              <a:rPr spc="30" dirty="0"/>
              <a:t> </a:t>
            </a:r>
            <a:r>
              <a:rPr dirty="0"/>
              <a:t>un</a:t>
            </a:r>
            <a:r>
              <a:rPr spc="25" dirty="0"/>
              <a:t> </a:t>
            </a:r>
            <a:r>
              <a:rPr spc="-20" dirty="0"/>
              <a:t>massimo</a:t>
            </a:r>
            <a:r>
              <a:rPr spc="30" dirty="0"/>
              <a:t>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4</a:t>
            </a:r>
            <a:r>
              <a:rPr spc="30" dirty="0"/>
              <a:t> </a:t>
            </a:r>
            <a:r>
              <a:rPr spc="-10" dirty="0"/>
              <a:t>crediti.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4068953"/>
            <a:ext cx="3289839" cy="11676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4068953"/>
            <a:ext cx="3289839" cy="11676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6226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La</a:t>
            </a:r>
            <a:r>
              <a:rPr spc="75" dirty="0"/>
              <a:t> </a:t>
            </a:r>
            <a:r>
              <a:rPr dirty="0"/>
              <a:t>partecipazione</a:t>
            </a:r>
            <a:r>
              <a:rPr spc="75" dirty="0"/>
              <a:t> </a:t>
            </a:r>
            <a:r>
              <a:rPr dirty="0"/>
              <a:t>al</a:t>
            </a:r>
            <a:r>
              <a:rPr spc="75" dirty="0"/>
              <a:t> </a:t>
            </a:r>
            <a:r>
              <a:rPr dirty="0"/>
              <a:t>convegno</a:t>
            </a:r>
            <a:r>
              <a:rPr spc="75" dirty="0"/>
              <a:t> </a:t>
            </a:r>
            <a:r>
              <a:rPr dirty="0"/>
              <a:t>è</a:t>
            </a:r>
            <a:r>
              <a:rPr spc="80" dirty="0"/>
              <a:t> </a:t>
            </a:r>
            <a:r>
              <a:rPr dirty="0"/>
              <a:t>gratuita</a:t>
            </a:r>
            <a:r>
              <a:rPr spc="75" dirty="0"/>
              <a:t> </a:t>
            </a:r>
            <a:r>
              <a:rPr dirty="0"/>
              <a:t>ed</a:t>
            </a:r>
            <a:r>
              <a:rPr spc="75" dirty="0"/>
              <a:t> </a:t>
            </a:r>
            <a:r>
              <a:rPr dirty="0"/>
              <a:t>attribuirà</a:t>
            </a:r>
            <a:r>
              <a:rPr spc="75" dirty="0"/>
              <a:t> </a:t>
            </a:r>
            <a:r>
              <a:rPr dirty="0"/>
              <a:t>i</a:t>
            </a:r>
            <a:r>
              <a:rPr spc="75" dirty="0"/>
              <a:t> </a:t>
            </a:r>
            <a:r>
              <a:rPr dirty="0"/>
              <a:t>crediti</a:t>
            </a:r>
            <a:r>
              <a:rPr spc="80" dirty="0"/>
              <a:t> </a:t>
            </a:r>
            <a:r>
              <a:rPr dirty="0"/>
              <a:t>formativi</a:t>
            </a:r>
            <a:r>
              <a:rPr spc="75" dirty="0"/>
              <a:t> </a:t>
            </a:r>
            <a:r>
              <a:rPr dirty="0"/>
              <a:t>agli</a:t>
            </a:r>
            <a:r>
              <a:rPr spc="75" dirty="0"/>
              <a:t> </a:t>
            </a:r>
            <a:r>
              <a:rPr spc="-10" dirty="0"/>
              <a:t>iscritti </a:t>
            </a:r>
            <a:r>
              <a:rPr dirty="0"/>
              <a:t>all’Ordine</a:t>
            </a:r>
            <a:r>
              <a:rPr spc="90" dirty="0"/>
              <a:t> </a:t>
            </a:r>
            <a:r>
              <a:rPr dirty="0"/>
              <a:t>dei</a:t>
            </a:r>
            <a:r>
              <a:rPr spc="95" dirty="0"/>
              <a:t> </a:t>
            </a:r>
            <a:r>
              <a:rPr dirty="0"/>
              <a:t>Dottori</a:t>
            </a:r>
            <a:r>
              <a:rPr spc="95" dirty="0"/>
              <a:t> </a:t>
            </a:r>
            <a:r>
              <a:rPr dirty="0"/>
              <a:t>Commercialisti</a:t>
            </a:r>
            <a:r>
              <a:rPr spc="95" dirty="0"/>
              <a:t> </a:t>
            </a:r>
            <a:r>
              <a:rPr dirty="0"/>
              <a:t>e</a:t>
            </a:r>
            <a:r>
              <a:rPr spc="95" dirty="0"/>
              <a:t> </a:t>
            </a:r>
            <a:r>
              <a:rPr dirty="0"/>
              <a:t>degli</a:t>
            </a:r>
            <a:r>
              <a:rPr spc="95" dirty="0"/>
              <a:t> </a:t>
            </a:r>
            <a:r>
              <a:rPr dirty="0"/>
              <a:t>Esperti</a:t>
            </a:r>
            <a:r>
              <a:rPr spc="95" dirty="0"/>
              <a:t> </a:t>
            </a:r>
            <a:r>
              <a:rPr dirty="0"/>
              <a:t>Contabili</a:t>
            </a:r>
            <a:r>
              <a:rPr spc="95" dirty="0"/>
              <a:t> </a:t>
            </a:r>
            <a:r>
              <a:rPr dirty="0"/>
              <a:t>in</a:t>
            </a:r>
            <a:r>
              <a:rPr spc="90" dirty="0"/>
              <a:t> </a:t>
            </a:r>
            <a:r>
              <a:rPr dirty="0"/>
              <a:t>funzione</a:t>
            </a:r>
            <a:r>
              <a:rPr spc="95" dirty="0"/>
              <a:t> </a:t>
            </a:r>
            <a:r>
              <a:rPr dirty="0"/>
              <a:t>delle</a:t>
            </a:r>
            <a:r>
              <a:rPr spc="95" dirty="0"/>
              <a:t> </a:t>
            </a:r>
            <a:r>
              <a:rPr spc="-25" dirty="0"/>
              <a:t>ore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effettiva</a:t>
            </a:r>
            <a:r>
              <a:rPr spc="30" dirty="0"/>
              <a:t> </a:t>
            </a:r>
            <a:r>
              <a:rPr spc="-25" dirty="0"/>
              <a:t>presenza</a:t>
            </a:r>
            <a:r>
              <a:rPr spc="25" dirty="0"/>
              <a:t> </a:t>
            </a:r>
            <a:r>
              <a:rPr dirty="0"/>
              <a:t>sino</a:t>
            </a:r>
            <a:r>
              <a:rPr spc="30" dirty="0"/>
              <a:t> </a:t>
            </a:r>
            <a:r>
              <a:rPr dirty="0"/>
              <a:t>ad</a:t>
            </a:r>
            <a:r>
              <a:rPr spc="30" dirty="0"/>
              <a:t> </a:t>
            </a:r>
            <a:r>
              <a:rPr dirty="0"/>
              <a:t>un</a:t>
            </a:r>
            <a:r>
              <a:rPr spc="25" dirty="0"/>
              <a:t> </a:t>
            </a:r>
            <a:r>
              <a:rPr spc="-20" dirty="0"/>
              <a:t>massimo</a:t>
            </a:r>
            <a:r>
              <a:rPr spc="30" dirty="0"/>
              <a:t>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4</a:t>
            </a:r>
            <a:r>
              <a:rPr spc="30" dirty="0"/>
              <a:t> </a:t>
            </a:r>
            <a:r>
              <a:rPr spc="-10" dirty="0"/>
              <a:t>crediti.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6226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La</a:t>
            </a:r>
            <a:r>
              <a:rPr spc="75" dirty="0"/>
              <a:t> </a:t>
            </a:r>
            <a:r>
              <a:rPr dirty="0"/>
              <a:t>partecipazione</a:t>
            </a:r>
            <a:r>
              <a:rPr spc="75" dirty="0"/>
              <a:t> </a:t>
            </a:r>
            <a:r>
              <a:rPr dirty="0"/>
              <a:t>al</a:t>
            </a:r>
            <a:r>
              <a:rPr spc="75" dirty="0"/>
              <a:t> </a:t>
            </a:r>
            <a:r>
              <a:rPr dirty="0"/>
              <a:t>convegno</a:t>
            </a:r>
            <a:r>
              <a:rPr spc="75" dirty="0"/>
              <a:t> </a:t>
            </a:r>
            <a:r>
              <a:rPr dirty="0"/>
              <a:t>è</a:t>
            </a:r>
            <a:r>
              <a:rPr spc="80" dirty="0"/>
              <a:t> </a:t>
            </a:r>
            <a:r>
              <a:rPr dirty="0"/>
              <a:t>gratuita</a:t>
            </a:r>
            <a:r>
              <a:rPr spc="75" dirty="0"/>
              <a:t> </a:t>
            </a:r>
            <a:r>
              <a:rPr dirty="0"/>
              <a:t>ed</a:t>
            </a:r>
            <a:r>
              <a:rPr spc="75" dirty="0"/>
              <a:t> </a:t>
            </a:r>
            <a:r>
              <a:rPr dirty="0"/>
              <a:t>attribuirà</a:t>
            </a:r>
            <a:r>
              <a:rPr spc="75" dirty="0"/>
              <a:t> </a:t>
            </a:r>
            <a:r>
              <a:rPr dirty="0"/>
              <a:t>i</a:t>
            </a:r>
            <a:r>
              <a:rPr spc="75" dirty="0"/>
              <a:t> </a:t>
            </a:r>
            <a:r>
              <a:rPr dirty="0"/>
              <a:t>crediti</a:t>
            </a:r>
            <a:r>
              <a:rPr spc="80" dirty="0"/>
              <a:t> </a:t>
            </a:r>
            <a:r>
              <a:rPr dirty="0"/>
              <a:t>formativi</a:t>
            </a:r>
            <a:r>
              <a:rPr spc="75" dirty="0"/>
              <a:t> </a:t>
            </a:r>
            <a:r>
              <a:rPr dirty="0"/>
              <a:t>agli</a:t>
            </a:r>
            <a:r>
              <a:rPr spc="75" dirty="0"/>
              <a:t> </a:t>
            </a:r>
            <a:r>
              <a:rPr spc="-10" dirty="0"/>
              <a:t>iscritti </a:t>
            </a:r>
            <a:r>
              <a:rPr dirty="0"/>
              <a:t>all’Ordine</a:t>
            </a:r>
            <a:r>
              <a:rPr spc="90" dirty="0"/>
              <a:t> </a:t>
            </a:r>
            <a:r>
              <a:rPr dirty="0"/>
              <a:t>dei</a:t>
            </a:r>
            <a:r>
              <a:rPr spc="95" dirty="0"/>
              <a:t> </a:t>
            </a:r>
            <a:r>
              <a:rPr dirty="0"/>
              <a:t>Dottori</a:t>
            </a:r>
            <a:r>
              <a:rPr spc="95" dirty="0"/>
              <a:t> </a:t>
            </a:r>
            <a:r>
              <a:rPr dirty="0"/>
              <a:t>Commercialisti</a:t>
            </a:r>
            <a:r>
              <a:rPr spc="95" dirty="0"/>
              <a:t> </a:t>
            </a:r>
            <a:r>
              <a:rPr dirty="0"/>
              <a:t>e</a:t>
            </a:r>
            <a:r>
              <a:rPr spc="95" dirty="0"/>
              <a:t> </a:t>
            </a:r>
            <a:r>
              <a:rPr dirty="0"/>
              <a:t>degli</a:t>
            </a:r>
            <a:r>
              <a:rPr spc="95" dirty="0"/>
              <a:t> </a:t>
            </a:r>
            <a:r>
              <a:rPr dirty="0"/>
              <a:t>Esperti</a:t>
            </a:r>
            <a:r>
              <a:rPr spc="95" dirty="0"/>
              <a:t> </a:t>
            </a:r>
            <a:r>
              <a:rPr dirty="0"/>
              <a:t>Contabili</a:t>
            </a:r>
            <a:r>
              <a:rPr spc="95" dirty="0"/>
              <a:t> </a:t>
            </a:r>
            <a:r>
              <a:rPr dirty="0"/>
              <a:t>in</a:t>
            </a:r>
            <a:r>
              <a:rPr spc="90" dirty="0"/>
              <a:t> </a:t>
            </a:r>
            <a:r>
              <a:rPr dirty="0"/>
              <a:t>funzione</a:t>
            </a:r>
            <a:r>
              <a:rPr spc="95" dirty="0"/>
              <a:t> </a:t>
            </a:r>
            <a:r>
              <a:rPr dirty="0"/>
              <a:t>delle</a:t>
            </a:r>
            <a:r>
              <a:rPr spc="95" dirty="0"/>
              <a:t> </a:t>
            </a:r>
            <a:r>
              <a:rPr spc="-25" dirty="0"/>
              <a:t>ore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effettiva</a:t>
            </a:r>
            <a:r>
              <a:rPr spc="30" dirty="0"/>
              <a:t> </a:t>
            </a:r>
            <a:r>
              <a:rPr spc="-25" dirty="0"/>
              <a:t>presenza</a:t>
            </a:r>
            <a:r>
              <a:rPr spc="25" dirty="0"/>
              <a:t> </a:t>
            </a:r>
            <a:r>
              <a:rPr dirty="0"/>
              <a:t>sino</a:t>
            </a:r>
            <a:r>
              <a:rPr spc="30" dirty="0"/>
              <a:t> </a:t>
            </a:r>
            <a:r>
              <a:rPr dirty="0"/>
              <a:t>ad</a:t>
            </a:r>
            <a:r>
              <a:rPr spc="30" dirty="0"/>
              <a:t> </a:t>
            </a:r>
            <a:r>
              <a:rPr dirty="0"/>
              <a:t>un</a:t>
            </a:r>
            <a:r>
              <a:rPr spc="25" dirty="0"/>
              <a:t> </a:t>
            </a:r>
            <a:r>
              <a:rPr spc="-20" dirty="0"/>
              <a:t>massimo</a:t>
            </a:r>
            <a:r>
              <a:rPr spc="30" dirty="0"/>
              <a:t>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4</a:t>
            </a:r>
            <a:r>
              <a:rPr spc="30" dirty="0"/>
              <a:t> </a:t>
            </a:r>
            <a:r>
              <a:rPr spc="-10" dirty="0"/>
              <a:t>crediti.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6226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La</a:t>
            </a:r>
            <a:r>
              <a:rPr spc="75" dirty="0"/>
              <a:t> </a:t>
            </a:r>
            <a:r>
              <a:rPr dirty="0"/>
              <a:t>partecipazione</a:t>
            </a:r>
            <a:r>
              <a:rPr spc="75" dirty="0"/>
              <a:t> </a:t>
            </a:r>
            <a:r>
              <a:rPr dirty="0"/>
              <a:t>al</a:t>
            </a:r>
            <a:r>
              <a:rPr spc="75" dirty="0"/>
              <a:t> </a:t>
            </a:r>
            <a:r>
              <a:rPr dirty="0"/>
              <a:t>convegno</a:t>
            </a:r>
            <a:r>
              <a:rPr spc="75" dirty="0"/>
              <a:t> </a:t>
            </a:r>
            <a:r>
              <a:rPr dirty="0"/>
              <a:t>è</a:t>
            </a:r>
            <a:r>
              <a:rPr spc="80" dirty="0"/>
              <a:t> </a:t>
            </a:r>
            <a:r>
              <a:rPr dirty="0"/>
              <a:t>gratuita</a:t>
            </a:r>
            <a:r>
              <a:rPr spc="75" dirty="0"/>
              <a:t> </a:t>
            </a:r>
            <a:r>
              <a:rPr dirty="0"/>
              <a:t>ed</a:t>
            </a:r>
            <a:r>
              <a:rPr spc="75" dirty="0"/>
              <a:t> </a:t>
            </a:r>
            <a:r>
              <a:rPr dirty="0"/>
              <a:t>attribuirà</a:t>
            </a:r>
            <a:r>
              <a:rPr spc="75" dirty="0"/>
              <a:t> </a:t>
            </a:r>
            <a:r>
              <a:rPr dirty="0"/>
              <a:t>i</a:t>
            </a:r>
            <a:r>
              <a:rPr spc="75" dirty="0"/>
              <a:t> </a:t>
            </a:r>
            <a:r>
              <a:rPr dirty="0"/>
              <a:t>crediti</a:t>
            </a:r>
            <a:r>
              <a:rPr spc="80" dirty="0"/>
              <a:t> </a:t>
            </a:r>
            <a:r>
              <a:rPr dirty="0"/>
              <a:t>formativi</a:t>
            </a:r>
            <a:r>
              <a:rPr spc="75" dirty="0"/>
              <a:t> </a:t>
            </a:r>
            <a:r>
              <a:rPr dirty="0"/>
              <a:t>agli</a:t>
            </a:r>
            <a:r>
              <a:rPr spc="75" dirty="0"/>
              <a:t> </a:t>
            </a:r>
            <a:r>
              <a:rPr spc="-10" dirty="0"/>
              <a:t>iscritti </a:t>
            </a:r>
            <a:r>
              <a:rPr dirty="0"/>
              <a:t>all’Ordine</a:t>
            </a:r>
            <a:r>
              <a:rPr spc="90" dirty="0"/>
              <a:t> </a:t>
            </a:r>
            <a:r>
              <a:rPr dirty="0"/>
              <a:t>dei</a:t>
            </a:r>
            <a:r>
              <a:rPr spc="95" dirty="0"/>
              <a:t> </a:t>
            </a:r>
            <a:r>
              <a:rPr dirty="0"/>
              <a:t>Dottori</a:t>
            </a:r>
            <a:r>
              <a:rPr spc="95" dirty="0"/>
              <a:t> </a:t>
            </a:r>
            <a:r>
              <a:rPr dirty="0"/>
              <a:t>Commercialisti</a:t>
            </a:r>
            <a:r>
              <a:rPr spc="95" dirty="0"/>
              <a:t> </a:t>
            </a:r>
            <a:r>
              <a:rPr dirty="0"/>
              <a:t>e</a:t>
            </a:r>
            <a:r>
              <a:rPr spc="95" dirty="0"/>
              <a:t> </a:t>
            </a:r>
            <a:r>
              <a:rPr dirty="0"/>
              <a:t>degli</a:t>
            </a:r>
            <a:r>
              <a:rPr spc="95" dirty="0"/>
              <a:t> </a:t>
            </a:r>
            <a:r>
              <a:rPr dirty="0"/>
              <a:t>Esperti</a:t>
            </a:r>
            <a:r>
              <a:rPr spc="95" dirty="0"/>
              <a:t> </a:t>
            </a:r>
            <a:r>
              <a:rPr dirty="0"/>
              <a:t>Contabili</a:t>
            </a:r>
            <a:r>
              <a:rPr spc="95" dirty="0"/>
              <a:t> </a:t>
            </a:r>
            <a:r>
              <a:rPr dirty="0"/>
              <a:t>in</a:t>
            </a:r>
            <a:r>
              <a:rPr spc="90" dirty="0"/>
              <a:t> </a:t>
            </a:r>
            <a:r>
              <a:rPr dirty="0"/>
              <a:t>funzione</a:t>
            </a:r>
            <a:r>
              <a:rPr spc="95" dirty="0"/>
              <a:t> </a:t>
            </a:r>
            <a:r>
              <a:rPr dirty="0"/>
              <a:t>delle</a:t>
            </a:r>
            <a:r>
              <a:rPr spc="95" dirty="0"/>
              <a:t> </a:t>
            </a:r>
            <a:r>
              <a:rPr spc="-25" dirty="0"/>
              <a:t>ore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effettiva</a:t>
            </a:r>
            <a:r>
              <a:rPr spc="30" dirty="0"/>
              <a:t> </a:t>
            </a:r>
            <a:r>
              <a:rPr spc="-25" dirty="0"/>
              <a:t>presenza</a:t>
            </a:r>
            <a:r>
              <a:rPr spc="25" dirty="0"/>
              <a:t> </a:t>
            </a:r>
            <a:r>
              <a:rPr dirty="0"/>
              <a:t>sino</a:t>
            </a:r>
            <a:r>
              <a:rPr spc="30" dirty="0"/>
              <a:t> </a:t>
            </a:r>
            <a:r>
              <a:rPr dirty="0"/>
              <a:t>ad</a:t>
            </a:r>
            <a:r>
              <a:rPr spc="30" dirty="0"/>
              <a:t> </a:t>
            </a:r>
            <a:r>
              <a:rPr dirty="0"/>
              <a:t>un</a:t>
            </a:r>
            <a:r>
              <a:rPr spc="25" dirty="0"/>
              <a:t> </a:t>
            </a:r>
            <a:r>
              <a:rPr spc="-20" dirty="0"/>
              <a:t>massimo</a:t>
            </a:r>
            <a:r>
              <a:rPr spc="30" dirty="0"/>
              <a:t>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4</a:t>
            </a:r>
            <a:r>
              <a:rPr spc="30" dirty="0"/>
              <a:t> </a:t>
            </a:r>
            <a:r>
              <a:rPr spc="-10" dirty="0"/>
              <a:t>crediti.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707644"/>
            <a:ext cx="6806565" cy="28305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4068953"/>
            <a:ext cx="6806565" cy="11676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0241" y="15474743"/>
            <a:ext cx="6563359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6226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La</a:t>
            </a:r>
            <a:r>
              <a:rPr spc="75" dirty="0"/>
              <a:t> </a:t>
            </a:r>
            <a:r>
              <a:rPr dirty="0"/>
              <a:t>partecipazione</a:t>
            </a:r>
            <a:r>
              <a:rPr spc="75" dirty="0"/>
              <a:t> </a:t>
            </a:r>
            <a:r>
              <a:rPr dirty="0"/>
              <a:t>al</a:t>
            </a:r>
            <a:r>
              <a:rPr spc="75" dirty="0"/>
              <a:t> </a:t>
            </a:r>
            <a:r>
              <a:rPr dirty="0"/>
              <a:t>convegno</a:t>
            </a:r>
            <a:r>
              <a:rPr spc="75" dirty="0"/>
              <a:t> </a:t>
            </a:r>
            <a:r>
              <a:rPr dirty="0"/>
              <a:t>è</a:t>
            </a:r>
            <a:r>
              <a:rPr spc="80" dirty="0"/>
              <a:t> </a:t>
            </a:r>
            <a:r>
              <a:rPr dirty="0"/>
              <a:t>gratuita</a:t>
            </a:r>
            <a:r>
              <a:rPr spc="75" dirty="0"/>
              <a:t> </a:t>
            </a:r>
            <a:r>
              <a:rPr dirty="0"/>
              <a:t>ed</a:t>
            </a:r>
            <a:r>
              <a:rPr spc="75" dirty="0"/>
              <a:t> </a:t>
            </a:r>
            <a:r>
              <a:rPr dirty="0"/>
              <a:t>attribuirà</a:t>
            </a:r>
            <a:r>
              <a:rPr spc="75" dirty="0"/>
              <a:t> </a:t>
            </a:r>
            <a:r>
              <a:rPr dirty="0"/>
              <a:t>i</a:t>
            </a:r>
            <a:r>
              <a:rPr spc="75" dirty="0"/>
              <a:t> </a:t>
            </a:r>
            <a:r>
              <a:rPr dirty="0"/>
              <a:t>crediti</a:t>
            </a:r>
            <a:r>
              <a:rPr spc="80" dirty="0"/>
              <a:t> </a:t>
            </a:r>
            <a:r>
              <a:rPr dirty="0"/>
              <a:t>formativi</a:t>
            </a:r>
            <a:r>
              <a:rPr spc="75" dirty="0"/>
              <a:t> </a:t>
            </a:r>
            <a:r>
              <a:rPr dirty="0"/>
              <a:t>agli</a:t>
            </a:r>
            <a:r>
              <a:rPr spc="75" dirty="0"/>
              <a:t> </a:t>
            </a:r>
            <a:r>
              <a:rPr spc="-10" dirty="0"/>
              <a:t>iscritti </a:t>
            </a:r>
            <a:r>
              <a:rPr dirty="0"/>
              <a:t>all’Ordine</a:t>
            </a:r>
            <a:r>
              <a:rPr spc="90" dirty="0"/>
              <a:t> </a:t>
            </a:r>
            <a:r>
              <a:rPr dirty="0"/>
              <a:t>dei</a:t>
            </a:r>
            <a:r>
              <a:rPr spc="95" dirty="0"/>
              <a:t> </a:t>
            </a:r>
            <a:r>
              <a:rPr dirty="0"/>
              <a:t>Dottori</a:t>
            </a:r>
            <a:r>
              <a:rPr spc="95" dirty="0"/>
              <a:t> </a:t>
            </a:r>
            <a:r>
              <a:rPr dirty="0"/>
              <a:t>Commercialisti</a:t>
            </a:r>
            <a:r>
              <a:rPr spc="95" dirty="0"/>
              <a:t> </a:t>
            </a:r>
            <a:r>
              <a:rPr dirty="0"/>
              <a:t>e</a:t>
            </a:r>
            <a:r>
              <a:rPr spc="95" dirty="0"/>
              <a:t> </a:t>
            </a:r>
            <a:r>
              <a:rPr dirty="0"/>
              <a:t>degli</a:t>
            </a:r>
            <a:r>
              <a:rPr spc="95" dirty="0"/>
              <a:t> </a:t>
            </a:r>
            <a:r>
              <a:rPr dirty="0"/>
              <a:t>Esperti</a:t>
            </a:r>
            <a:r>
              <a:rPr spc="95" dirty="0"/>
              <a:t> </a:t>
            </a:r>
            <a:r>
              <a:rPr dirty="0"/>
              <a:t>Contabili</a:t>
            </a:r>
            <a:r>
              <a:rPr spc="95" dirty="0"/>
              <a:t> </a:t>
            </a:r>
            <a:r>
              <a:rPr dirty="0"/>
              <a:t>in</a:t>
            </a:r>
            <a:r>
              <a:rPr spc="90" dirty="0"/>
              <a:t> </a:t>
            </a:r>
            <a:r>
              <a:rPr dirty="0"/>
              <a:t>funzione</a:t>
            </a:r>
            <a:r>
              <a:rPr spc="95" dirty="0"/>
              <a:t> </a:t>
            </a:r>
            <a:r>
              <a:rPr dirty="0"/>
              <a:t>delle</a:t>
            </a:r>
            <a:r>
              <a:rPr spc="95" dirty="0"/>
              <a:t> </a:t>
            </a:r>
            <a:r>
              <a:rPr spc="-25" dirty="0"/>
              <a:t>ore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effettiva</a:t>
            </a:r>
            <a:r>
              <a:rPr spc="30" dirty="0"/>
              <a:t> </a:t>
            </a:r>
            <a:r>
              <a:rPr spc="-25" dirty="0"/>
              <a:t>presenza</a:t>
            </a:r>
            <a:r>
              <a:rPr spc="25" dirty="0"/>
              <a:t> </a:t>
            </a:r>
            <a:r>
              <a:rPr dirty="0"/>
              <a:t>sino</a:t>
            </a:r>
            <a:r>
              <a:rPr spc="30" dirty="0"/>
              <a:t> </a:t>
            </a:r>
            <a:r>
              <a:rPr dirty="0"/>
              <a:t>ad</a:t>
            </a:r>
            <a:r>
              <a:rPr spc="30" dirty="0"/>
              <a:t> </a:t>
            </a:r>
            <a:r>
              <a:rPr dirty="0"/>
              <a:t>un</a:t>
            </a:r>
            <a:r>
              <a:rPr spc="25" dirty="0"/>
              <a:t> </a:t>
            </a:r>
            <a:r>
              <a:rPr spc="-20" dirty="0"/>
              <a:t>massimo</a:t>
            </a:r>
            <a:r>
              <a:rPr spc="30" dirty="0"/>
              <a:t> </a:t>
            </a:r>
            <a:r>
              <a:rPr dirty="0"/>
              <a:t>di</a:t>
            </a:r>
            <a:r>
              <a:rPr spc="25" dirty="0"/>
              <a:t> </a:t>
            </a:r>
            <a:r>
              <a:rPr dirty="0"/>
              <a:t>4</a:t>
            </a:r>
            <a:r>
              <a:rPr spc="30" dirty="0"/>
              <a:t> </a:t>
            </a:r>
            <a:r>
              <a:rPr spc="-10" dirty="0"/>
              <a:t>crediti.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16452723"/>
            <a:ext cx="173945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16452723"/>
            <a:ext cx="173945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0D27E-0961-3A7B-DFE9-D8960AE61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46D32EC1-9C59-68BB-E4A4-D04BDB19AA5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51467" y="1187612"/>
            <a:ext cx="7559992" cy="6015799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10077DC9-C66D-6F69-EF6C-81CE32A5ABB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0618" y="386321"/>
            <a:ext cx="1072886" cy="369460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01D4CE06-12D1-5D91-F9C3-6D482CADCA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36034" y="415829"/>
            <a:ext cx="309587" cy="346710"/>
          </a:xfrm>
          <a:prstGeom prst="rect">
            <a:avLst/>
          </a:prstGeom>
        </p:spPr>
      </p:pic>
      <p:grpSp>
        <p:nvGrpSpPr>
          <p:cNvPr id="5" name="object 5">
            <a:extLst>
              <a:ext uri="{FF2B5EF4-FFF2-40B4-BE49-F238E27FC236}">
                <a16:creationId xmlns:a16="http://schemas.microsoft.com/office/drawing/2014/main" id="{FBE2A671-9931-5939-576D-090B0FD0E0CF}"/>
              </a:ext>
            </a:extLst>
          </p:cNvPr>
          <p:cNvGrpSpPr/>
          <p:nvPr/>
        </p:nvGrpSpPr>
        <p:grpSpPr>
          <a:xfrm>
            <a:off x="3428288" y="475597"/>
            <a:ext cx="870585" cy="238760"/>
            <a:chOff x="3428288" y="475597"/>
            <a:chExt cx="870585" cy="238760"/>
          </a:xfrm>
        </p:grpSpPr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26A9C1E8-8F5D-2926-0DA0-6BDE6D5E078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28288" y="475597"/>
              <a:ext cx="870026" cy="173377"/>
            </a:xfrm>
            <a:prstGeom prst="rect">
              <a:avLst/>
            </a:prstGeom>
          </p:spPr>
        </p:pic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1794FEDB-3EC4-BEFB-3350-0DA78C13F12D}"/>
                </a:ext>
              </a:extLst>
            </p:cNvPr>
            <p:cNvSpPr/>
            <p:nvPr/>
          </p:nvSpPr>
          <p:spPr>
            <a:xfrm>
              <a:off x="3431451" y="692353"/>
              <a:ext cx="289560" cy="22225"/>
            </a:xfrm>
            <a:custGeom>
              <a:avLst/>
              <a:gdLst/>
              <a:ahLst/>
              <a:cxnLst/>
              <a:rect l="l" t="t" r="r" b="b"/>
              <a:pathLst>
                <a:path w="289560" h="22225">
                  <a:moveTo>
                    <a:pt x="288950" y="0"/>
                  </a:moveTo>
                  <a:lnTo>
                    <a:pt x="0" y="0"/>
                  </a:lnTo>
                  <a:lnTo>
                    <a:pt x="0" y="21691"/>
                  </a:lnTo>
                  <a:lnTo>
                    <a:pt x="288950" y="21691"/>
                  </a:lnTo>
                  <a:lnTo>
                    <a:pt x="288950" y="0"/>
                  </a:lnTo>
                  <a:close/>
                </a:path>
              </a:pathLst>
            </a:custGeom>
            <a:solidFill>
              <a:srgbClr val="089E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CF7A1890-E9DF-CB15-7C74-E12F1050CF39}"/>
                </a:ext>
              </a:extLst>
            </p:cNvPr>
            <p:cNvSpPr/>
            <p:nvPr/>
          </p:nvSpPr>
          <p:spPr>
            <a:xfrm>
              <a:off x="4009339" y="692353"/>
              <a:ext cx="289560" cy="22225"/>
            </a:xfrm>
            <a:custGeom>
              <a:avLst/>
              <a:gdLst/>
              <a:ahLst/>
              <a:cxnLst/>
              <a:rect l="l" t="t" r="r" b="b"/>
              <a:pathLst>
                <a:path w="289560" h="22225">
                  <a:moveTo>
                    <a:pt x="288963" y="0"/>
                  </a:moveTo>
                  <a:lnTo>
                    <a:pt x="0" y="0"/>
                  </a:lnTo>
                  <a:lnTo>
                    <a:pt x="0" y="21691"/>
                  </a:lnTo>
                  <a:lnTo>
                    <a:pt x="288963" y="21691"/>
                  </a:lnTo>
                  <a:lnTo>
                    <a:pt x="288963" y="0"/>
                  </a:lnTo>
                  <a:close/>
                </a:path>
              </a:pathLst>
            </a:custGeom>
            <a:solidFill>
              <a:srgbClr val="EB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>
            <a:extLst>
              <a:ext uri="{FF2B5EF4-FFF2-40B4-BE49-F238E27FC236}">
                <a16:creationId xmlns:a16="http://schemas.microsoft.com/office/drawing/2014/main" id="{F7EAA2E7-1EA2-62A0-D396-20856E3543C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52154" y="434079"/>
            <a:ext cx="1504101" cy="361810"/>
          </a:xfrm>
          <a:prstGeom prst="rect">
            <a:avLst/>
          </a:prstGeom>
        </p:spPr>
      </p:pic>
      <p:sp>
        <p:nvSpPr>
          <p:cNvPr id="10" name="object 10">
            <a:extLst>
              <a:ext uri="{FF2B5EF4-FFF2-40B4-BE49-F238E27FC236}">
                <a16:creationId xmlns:a16="http://schemas.microsoft.com/office/drawing/2014/main" id="{938F1E9B-2820-78AC-A249-DE162EE9DA68}"/>
              </a:ext>
            </a:extLst>
          </p:cNvPr>
          <p:cNvSpPr txBox="1"/>
          <p:nvPr/>
        </p:nvSpPr>
        <p:spPr>
          <a:xfrm>
            <a:off x="567251" y="7491993"/>
            <a:ext cx="308356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solidFill>
                  <a:srgbClr val="262261"/>
                </a:solidFill>
                <a:latin typeface="Arial MT"/>
                <a:cs typeface="Arial MT"/>
              </a:rPr>
              <a:t>Saluti</a:t>
            </a:r>
            <a:r>
              <a:rPr sz="19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262261"/>
                </a:solidFill>
                <a:latin typeface="Arial MT"/>
                <a:cs typeface="Arial MT"/>
              </a:rPr>
              <a:t>ed</a:t>
            </a:r>
            <a:r>
              <a:rPr sz="1900" spc="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262261"/>
                </a:solidFill>
                <a:latin typeface="Arial MT"/>
                <a:cs typeface="Arial MT"/>
              </a:rPr>
              <a:t>apertura</a:t>
            </a:r>
            <a:r>
              <a:rPr sz="1900" spc="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262261"/>
                </a:solidFill>
                <a:latin typeface="Arial MT"/>
                <a:cs typeface="Arial MT"/>
              </a:rPr>
              <a:t>dei</a:t>
            </a:r>
            <a:r>
              <a:rPr sz="1900" spc="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262261"/>
                </a:solidFill>
                <a:latin typeface="Arial MT"/>
                <a:cs typeface="Arial MT"/>
              </a:rPr>
              <a:t>lavori: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1DC47E42-74F6-0C11-BCCF-3C58E25B5164}"/>
              </a:ext>
            </a:extLst>
          </p:cNvPr>
          <p:cNvSpPr txBox="1"/>
          <p:nvPr/>
        </p:nvSpPr>
        <p:spPr>
          <a:xfrm>
            <a:off x="2604965" y="7938094"/>
            <a:ext cx="4404611" cy="25505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56485">
              <a:lnSpc>
                <a:spcPct val="138500"/>
              </a:lnSpc>
            </a:pP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Presidente</a:t>
            </a:r>
            <a:r>
              <a:rPr sz="1200" spc="-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200" spc="-10" dirty="0">
                <a:solidFill>
                  <a:srgbClr val="262261"/>
                </a:solidFill>
                <a:latin typeface="Arial MT"/>
                <a:cs typeface="Arial MT"/>
              </a:rPr>
              <a:t>CNDCEC</a:t>
            </a:r>
          </a:p>
          <a:p>
            <a:pPr marL="12700" marR="2356485">
              <a:lnSpc>
                <a:spcPct val="138500"/>
              </a:lnSpc>
            </a:pPr>
            <a:r>
              <a:rPr lang="it-IT" sz="1200" spc="-10" dirty="0">
                <a:solidFill>
                  <a:srgbClr val="262261"/>
                </a:solidFill>
                <a:latin typeface="Arial MT"/>
                <a:cs typeface="Arial MT"/>
              </a:rPr>
              <a:t>Vice </a:t>
            </a: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Presidente</a:t>
            </a:r>
            <a:r>
              <a:rPr lang="it-IT" sz="1200" dirty="0">
                <a:solidFill>
                  <a:srgbClr val="262261"/>
                </a:solidFill>
                <a:latin typeface="Arial MT"/>
                <a:cs typeface="Arial MT"/>
              </a:rPr>
              <a:t> vicario</a:t>
            </a:r>
            <a:r>
              <a:rPr sz="1200" spc="-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spc="-25" dirty="0">
                <a:solidFill>
                  <a:srgbClr val="262261"/>
                </a:solidFill>
                <a:latin typeface="Arial MT"/>
                <a:cs typeface="Arial MT"/>
              </a:rPr>
              <a:t>CNI</a:t>
            </a:r>
            <a:endParaRPr sz="1200" dirty="0">
              <a:latin typeface="Arial MT"/>
              <a:cs typeface="Arial MT"/>
            </a:endParaRPr>
          </a:p>
          <a:p>
            <a:pPr marL="12700" marR="5080">
              <a:lnSpc>
                <a:spcPct val="138500"/>
              </a:lnSpc>
            </a:pP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Presidente</a:t>
            </a:r>
            <a:r>
              <a:rPr sz="1200" spc="3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della</a:t>
            </a:r>
            <a:r>
              <a:rPr sz="12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262261"/>
                </a:solidFill>
                <a:latin typeface="Arial MT"/>
                <a:cs typeface="Arial MT"/>
              </a:rPr>
              <a:t>Camera</a:t>
            </a:r>
            <a:r>
              <a:rPr sz="12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di</a:t>
            </a:r>
            <a:r>
              <a:rPr sz="12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Commercio</a:t>
            </a:r>
            <a:r>
              <a:rPr sz="12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di</a:t>
            </a:r>
            <a:r>
              <a:rPr sz="1200" spc="3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solidFill>
                  <a:srgbClr val="262261"/>
                </a:solidFill>
                <a:latin typeface="Arial MT"/>
                <a:cs typeface="Arial MT"/>
              </a:rPr>
              <a:t>Bari</a:t>
            </a:r>
            <a:endParaRPr lang="it-IT" sz="1200" spc="-20" dirty="0">
              <a:solidFill>
                <a:srgbClr val="262261"/>
              </a:solidFill>
              <a:latin typeface="Arial MT"/>
              <a:cs typeface="Arial MT"/>
            </a:endParaRPr>
          </a:p>
          <a:p>
            <a:pPr marL="12700" marR="5080">
              <a:lnSpc>
                <a:spcPct val="138500"/>
              </a:lnSpc>
            </a:pPr>
            <a:r>
              <a:rPr lang="it-IT" sz="1200" spc="-20" dirty="0">
                <a:solidFill>
                  <a:srgbClr val="262261"/>
                </a:solidFill>
                <a:latin typeface="Arial MT"/>
                <a:cs typeface="Arial MT"/>
              </a:rPr>
              <a:t>Presidente Confindustria Puglia	</a:t>
            </a:r>
          </a:p>
          <a:p>
            <a:pPr marL="12700" marR="5080">
              <a:lnSpc>
                <a:spcPct val="138500"/>
              </a:lnSpc>
            </a:pP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Presidente</a:t>
            </a:r>
            <a:r>
              <a:rPr sz="1200" spc="2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200" dirty="0">
                <a:solidFill>
                  <a:srgbClr val="262261"/>
                </a:solidFill>
                <a:latin typeface="Arial MT"/>
                <a:cs typeface="Arial MT"/>
              </a:rPr>
              <a:t>CNA Puglia </a:t>
            </a:r>
          </a:p>
          <a:p>
            <a:pPr marL="12700" marR="5080">
              <a:lnSpc>
                <a:spcPct val="138500"/>
              </a:lnSpc>
            </a:pPr>
            <a:r>
              <a:rPr lang="it-IT" sz="1200" dirty="0">
                <a:solidFill>
                  <a:srgbClr val="262261"/>
                </a:solidFill>
                <a:latin typeface="Arial MT"/>
              </a:rPr>
              <a:t>Presidente Confartigianato Imprese Puglia</a:t>
            </a:r>
          </a:p>
          <a:p>
            <a:pPr marL="12700" marR="5080">
              <a:lnSpc>
                <a:spcPct val="138500"/>
              </a:lnSpc>
            </a:pPr>
            <a:r>
              <a:rPr lang="it-IT" sz="1200" dirty="0">
                <a:solidFill>
                  <a:srgbClr val="262261"/>
                </a:solidFill>
                <a:latin typeface="Arial MT"/>
                <a:cs typeface="Arial MT"/>
              </a:rPr>
              <a:t>Presidente Confcommercio Bari-</a:t>
            </a:r>
            <a:r>
              <a:rPr lang="it-IT" sz="1200" dirty="0" err="1">
                <a:solidFill>
                  <a:srgbClr val="262261"/>
                </a:solidFill>
                <a:latin typeface="Arial MT"/>
                <a:cs typeface="Arial MT"/>
              </a:rPr>
              <a:t>Bat</a:t>
            </a:r>
            <a:endParaRPr lang="it-IT" sz="1200" dirty="0">
              <a:solidFill>
                <a:srgbClr val="262261"/>
              </a:solidFill>
              <a:latin typeface="Arial MT"/>
              <a:cs typeface="Arial MT"/>
            </a:endParaRPr>
          </a:p>
          <a:p>
            <a:pPr marL="12700" marR="5080">
              <a:lnSpc>
                <a:spcPct val="138500"/>
              </a:lnSpc>
            </a:pPr>
            <a:r>
              <a:rPr lang="it-IT" sz="1200" dirty="0">
                <a:solidFill>
                  <a:srgbClr val="262261"/>
                </a:solidFill>
                <a:latin typeface="Arial MT"/>
              </a:rPr>
              <a:t>Direttore del Dipartimento Sviluppo Economico Regione Puglia</a:t>
            </a:r>
          </a:p>
          <a:p>
            <a:pPr marL="12700" marR="5080">
              <a:lnSpc>
                <a:spcPct val="138500"/>
              </a:lnSpc>
            </a:pP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Presidente</a:t>
            </a:r>
            <a:r>
              <a:rPr sz="1200" spc="-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62261"/>
                </a:solidFill>
                <a:latin typeface="Arial MT"/>
                <a:cs typeface="Arial MT"/>
              </a:rPr>
              <a:t>ODCEC</a:t>
            </a:r>
            <a:r>
              <a:rPr sz="1200" spc="-5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200" spc="-20" dirty="0">
                <a:solidFill>
                  <a:srgbClr val="262261"/>
                </a:solidFill>
                <a:latin typeface="Arial MT"/>
                <a:cs typeface="Arial MT"/>
              </a:rPr>
              <a:t>Bari</a:t>
            </a:r>
          </a:p>
          <a:p>
            <a:pPr marL="12700" marR="5080">
              <a:lnSpc>
                <a:spcPct val="138500"/>
              </a:lnSpc>
            </a:pPr>
            <a:r>
              <a:rPr lang="it-IT" sz="1200" spc="-20" dirty="0">
                <a:solidFill>
                  <a:srgbClr val="262261"/>
                </a:solidFill>
                <a:latin typeface="Arial MT"/>
                <a:cs typeface="Arial MT"/>
              </a:rPr>
              <a:t>Presidente Ordine degli Ingegneri di Bari</a:t>
            </a:r>
            <a:endParaRPr sz="1200" dirty="0">
              <a:latin typeface="Arial MT"/>
              <a:cs typeface="Arial MT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5166A76F-01F6-86E7-B489-AC97A7B575AB}"/>
              </a:ext>
            </a:extLst>
          </p:cNvPr>
          <p:cNvSpPr txBox="1"/>
          <p:nvPr/>
        </p:nvSpPr>
        <p:spPr>
          <a:xfrm>
            <a:off x="588341" y="7909474"/>
            <a:ext cx="2312186" cy="28773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5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262261"/>
                </a:solidFill>
                <a:latin typeface="Arial"/>
                <a:cs typeface="Arial"/>
              </a:rPr>
              <a:t>Elbano</a:t>
            </a:r>
            <a:r>
              <a:rPr sz="1200" b="1" spc="5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62261"/>
                </a:solidFill>
                <a:latin typeface="Arial"/>
                <a:cs typeface="Arial"/>
              </a:rPr>
              <a:t>de</a:t>
            </a:r>
            <a:r>
              <a:rPr sz="1200" b="1" spc="1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62261"/>
                </a:solidFill>
                <a:latin typeface="Arial"/>
                <a:cs typeface="Arial"/>
              </a:rPr>
              <a:t>Nuccio</a:t>
            </a:r>
            <a:r>
              <a:rPr lang="it-IT" sz="1200" b="1" spc="50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</a:p>
          <a:p>
            <a:pPr marL="12700" marR="5080">
              <a:lnSpc>
                <a:spcPct val="138500"/>
              </a:lnSpc>
              <a:spcBef>
                <a:spcPts val="100"/>
              </a:spcBef>
            </a:pPr>
            <a:r>
              <a:rPr lang="it-IT" sz="1200" b="1" spc="-20" dirty="0">
                <a:solidFill>
                  <a:srgbClr val="262261"/>
                </a:solidFill>
                <a:latin typeface="Arial"/>
                <a:cs typeface="Arial"/>
              </a:rPr>
              <a:t>Remo Giulio Vaudano</a:t>
            </a:r>
            <a:endParaRPr lang="it-IT" sz="1200" b="1" spc="-10" dirty="0">
              <a:solidFill>
                <a:srgbClr val="262261"/>
              </a:solidFill>
              <a:latin typeface="Arial"/>
              <a:cs typeface="Arial"/>
            </a:endParaRPr>
          </a:p>
          <a:p>
            <a:pPr marL="12700" marR="5080">
              <a:lnSpc>
                <a:spcPct val="138500"/>
              </a:lnSpc>
              <a:spcBef>
                <a:spcPts val="100"/>
              </a:spcBef>
            </a:pPr>
            <a:r>
              <a:rPr sz="1200" b="1" spc="-55" dirty="0">
                <a:solidFill>
                  <a:srgbClr val="262261"/>
                </a:solidFill>
                <a:latin typeface="Arial"/>
                <a:cs typeface="Arial"/>
              </a:rPr>
              <a:t>Lucia</a:t>
            </a:r>
            <a:r>
              <a:rPr lang="it-IT" sz="1200" b="1" spc="-55" dirty="0" err="1">
                <a:solidFill>
                  <a:srgbClr val="262261"/>
                </a:solidFill>
                <a:latin typeface="Arial"/>
                <a:cs typeface="Arial"/>
              </a:rPr>
              <a:t>na</a:t>
            </a:r>
            <a:r>
              <a:rPr sz="1200" b="1" spc="1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62261"/>
                </a:solidFill>
                <a:latin typeface="Arial"/>
                <a:cs typeface="Arial"/>
              </a:rPr>
              <a:t>Di</a:t>
            </a:r>
            <a:r>
              <a:rPr sz="1200" b="1" spc="1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200" b="1" spc="-10" dirty="0" err="1">
                <a:solidFill>
                  <a:srgbClr val="262261"/>
                </a:solidFill>
                <a:latin typeface="Arial"/>
                <a:cs typeface="Arial"/>
              </a:rPr>
              <a:t>Bisceglie</a:t>
            </a:r>
            <a:endParaRPr lang="it-IT" sz="1200" b="1" spc="-10" dirty="0">
              <a:solidFill>
                <a:srgbClr val="262261"/>
              </a:solidFill>
              <a:latin typeface="Arial"/>
              <a:cs typeface="Arial"/>
            </a:endParaRPr>
          </a:p>
          <a:p>
            <a:pPr marL="12700" marR="5080">
              <a:lnSpc>
                <a:spcPct val="138500"/>
              </a:lnSpc>
              <a:spcBef>
                <a:spcPts val="100"/>
              </a:spcBef>
            </a:pPr>
            <a:r>
              <a:rPr lang="it-IT" sz="1200" b="1" spc="-10" dirty="0">
                <a:solidFill>
                  <a:srgbClr val="262261"/>
                </a:solidFill>
                <a:latin typeface="Arial"/>
                <a:cs typeface="Arial"/>
              </a:rPr>
              <a:t>Sergio Fontana	</a:t>
            </a:r>
            <a:endParaRPr sz="1200" dirty="0">
              <a:latin typeface="Arial"/>
              <a:cs typeface="Arial"/>
            </a:endParaRPr>
          </a:p>
          <a:p>
            <a:pPr marL="12700" marR="551815">
              <a:lnSpc>
                <a:spcPct val="138500"/>
              </a:lnSpc>
            </a:pPr>
            <a:r>
              <a:rPr lang="it-IT" sz="1200" b="1" spc="-10" dirty="0">
                <a:solidFill>
                  <a:srgbClr val="262261"/>
                </a:solidFill>
                <a:latin typeface="Arial"/>
                <a:cs typeface="Arial"/>
              </a:rPr>
              <a:t>Daniele de Genio</a:t>
            </a:r>
          </a:p>
          <a:p>
            <a:pPr marL="12700" marR="551815">
              <a:lnSpc>
                <a:spcPct val="138500"/>
              </a:lnSpc>
            </a:pPr>
            <a:r>
              <a:rPr lang="it-IT" sz="1200" b="1" spc="-10" dirty="0">
                <a:solidFill>
                  <a:srgbClr val="262261"/>
                </a:solidFill>
                <a:latin typeface="Arial"/>
                <a:cs typeface="Arial"/>
              </a:rPr>
              <a:t>Francesco </a:t>
            </a:r>
            <a:r>
              <a:rPr lang="it-IT" sz="1200" b="1" spc="-10" dirty="0" err="1">
                <a:solidFill>
                  <a:srgbClr val="262261"/>
                </a:solidFill>
                <a:latin typeface="Arial"/>
                <a:cs typeface="Arial"/>
              </a:rPr>
              <a:t>Sgherza</a:t>
            </a:r>
            <a:endParaRPr lang="it-IT" sz="1200" b="1" spc="-10" dirty="0">
              <a:solidFill>
                <a:srgbClr val="262261"/>
              </a:solidFill>
              <a:latin typeface="Arial"/>
              <a:cs typeface="Arial"/>
            </a:endParaRPr>
          </a:p>
          <a:p>
            <a:pPr marL="12700" marR="551815">
              <a:lnSpc>
                <a:spcPct val="138500"/>
              </a:lnSpc>
            </a:pPr>
            <a:r>
              <a:rPr lang="it-IT" sz="1200" b="1" spc="-10" dirty="0">
                <a:solidFill>
                  <a:srgbClr val="262261"/>
                </a:solidFill>
                <a:latin typeface="Arial"/>
                <a:cs typeface="Arial"/>
              </a:rPr>
              <a:t>Vito D’</a:t>
            </a:r>
            <a:r>
              <a:rPr lang="it-IT" sz="1200" b="1" spc="-10" dirty="0" err="1">
                <a:solidFill>
                  <a:srgbClr val="262261"/>
                </a:solidFill>
                <a:latin typeface="Arial"/>
                <a:cs typeface="Arial"/>
              </a:rPr>
              <a:t>Ingeo</a:t>
            </a:r>
            <a:endParaRPr lang="it-IT" sz="1200" b="1" spc="-10" dirty="0">
              <a:solidFill>
                <a:srgbClr val="262261"/>
              </a:solidFill>
              <a:latin typeface="Arial"/>
              <a:cs typeface="Arial"/>
            </a:endParaRPr>
          </a:p>
          <a:p>
            <a:pPr marL="12700" marR="5080">
              <a:lnSpc>
                <a:spcPct val="138500"/>
              </a:lnSpc>
              <a:spcBef>
                <a:spcPts val="100"/>
              </a:spcBef>
            </a:pPr>
            <a:r>
              <a:rPr lang="it-IT" sz="1200" b="1" spc="-10" dirty="0">
                <a:solidFill>
                  <a:srgbClr val="262261"/>
                </a:solidFill>
                <a:latin typeface="Arial"/>
                <a:cs typeface="Arial"/>
              </a:rPr>
              <a:t>Gianna Elisa </a:t>
            </a:r>
            <a:r>
              <a:rPr lang="it-IT" sz="1200" b="1" spc="-10" dirty="0" err="1">
                <a:solidFill>
                  <a:srgbClr val="262261"/>
                </a:solidFill>
                <a:latin typeface="Arial"/>
                <a:cs typeface="Arial"/>
              </a:rPr>
              <a:t>Berlingerio</a:t>
            </a:r>
            <a:endParaRPr lang="it-IT" sz="1200" b="1" spc="-10" dirty="0">
              <a:solidFill>
                <a:srgbClr val="262261"/>
              </a:solidFill>
              <a:latin typeface="Arial"/>
              <a:cs typeface="Arial"/>
            </a:endParaRPr>
          </a:p>
          <a:p>
            <a:pPr marL="12700" marR="551815">
              <a:lnSpc>
                <a:spcPct val="138500"/>
              </a:lnSpc>
            </a:pPr>
            <a:r>
              <a:rPr lang="it-IT" sz="1200" b="1" spc="-10" dirty="0">
                <a:solidFill>
                  <a:srgbClr val="262261"/>
                </a:solidFill>
                <a:latin typeface="Arial"/>
                <a:cs typeface="Arial"/>
              </a:rPr>
              <a:t>Saverio</a:t>
            </a:r>
            <a:r>
              <a:rPr lang="it-IT" sz="1200" b="1" spc="-55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lang="it-IT" sz="1200" b="1" spc="-25" dirty="0">
                <a:solidFill>
                  <a:srgbClr val="262261"/>
                </a:solidFill>
                <a:latin typeface="Arial"/>
                <a:cs typeface="Arial"/>
              </a:rPr>
              <a:t>Piccarreta</a:t>
            </a:r>
          </a:p>
          <a:p>
            <a:pPr marL="12700" marR="551815">
              <a:lnSpc>
                <a:spcPct val="138500"/>
              </a:lnSpc>
            </a:pPr>
            <a:r>
              <a:rPr lang="it-IT" sz="1200" b="1" spc="-25" dirty="0">
                <a:solidFill>
                  <a:srgbClr val="262261"/>
                </a:solidFill>
                <a:latin typeface="Arial"/>
                <a:cs typeface="Arial"/>
              </a:rPr>
              <a:t>Umberto Fratino</a:t>
            </a:r>
            <a:endParaRPr lang="it-IT" sz="1200" dirty="0">
              <a:latin typeface="Arial"/>
              <a:cs typeface="Arial"/>
            </a:endParaRPr>
          </a:p>
          <a:p>
            <a:pPr marL="12700" marR="551815">
              <a:lnSpc>
                <a:spcPct val="138500"/>
              </a:lnSpc>
            </a:pPr>
            <a:endParaRPr lang="it-IT" sz="1300" b="1" spc="-10" dirty="0">
              <a:solidFill>
                <a:srgbClr val="262261"/>
              </a:solidFill>
              <a:latin typeface="Arial"/>
              <a:cs typeface="Arial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FBDB7788-FF77-AE49-9CD6-619E9262B8FE}"/>
              </a:ext>
            </a:extLst>
          </p:cNvPr>
          <p:cNvSpPr txBox="1"/>
          <p:nvPr/>
        </p:nvSpPr>
        <p:spPr>
          <a:xfrm>
            <a:off x="530618" y="10907239"/>
            <a:ext cx="223964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900" spc="-50" dirty="0">
                <a:solidFill>
                  <a:srgbClr val="262261"/>
                </a:solidFill>
                <a:latin typeface="Arial MT"/>
              </a:rPr>
              <a:t>Introduce</a:t>
            </a:r>
            <a:r>
              <a:rPr lang="it-IT" sz="16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900" spc="-50" dirty="0">
                <a:solidFill>
                  <a:srgbClr val="262261"/>
                </a:solidFill>
                <a:latin typeface="Arial MT"/>
              </a:rPr>
              <a:t>e modera</a:t>
            </a:r>
            <a:r>
              <a:rPr sz="1900" spc="-10" dirty="0">
                <a:solidFill>
                  <a:srgbClr val="262261"/>
                </a:solidFill>
                <a:latin typeface="Arial MT"/>
                <a:cs typeface="Arial MT"/>
              </a:rPr>
              <a:t>: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8A005DA-29DD-FF7E-2C34-BEAE4BD8DE42}"/>
              </a:ext>
            </a:extLst>
          </p:cNvPr>
          <p:cNvSpPr txBox="1"/>
          <p:nvPr/>
        </p:nvSpPr>
        <p:spPr>
          <a:xfrm>
            <a:off x="567251" y="11235055"/>
            <a:ext cx="151130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solidFill>
                  <a:srgbClr val="262261"/>
                </a:solidFill>
                <a:latin typeface="Arial"/>
                <a:cs typeface="Arial"/>
              </a:rPr>
              <a:t>Michele</a:t>
            </a:r>
            <a:r>
              <a:rPr sz="1300" b="1" spc="-3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262261"/>
                </a:solidFill>
                <a:latin typeface="Arial"/>
                <a:cs typeface="Arial"/>
              </a:rPr>
              <a:t>Locuratolo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CB02ECF5-7697-E0A6-6F31-EC6E8FCCEBB1}"/>
              </a:ext>
            </a:extLst>
          </p:cNvPr>
          <p:cNvSpPr txBox="1"/>
          <p:nvPr/>
        </p:nvSpPr>
        <p:spPr>
          <a:xfrm>
            <a:off x="2631099" y="11216894"/>
            <a:ext cx="3237162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lang="it-IT" sz="1300">
                <a:solidFill>
                  <a:srgbClr val="262261"/>
                </a:solidFill>
                <a:latin typeface="Arial MT"/>
                <a:cs typeface="Arial MT"/>
              </a:rPr>
              <a:t>Coordinatore</a:t>
            </a:r>
            <a:r>
              <a:rPr lang="it-IT" sz="1300" spc="150">
                <a:solidFill>
                  <a:srgbClr val="262261"/>
                </a:solidFill>
                <a:latin typeface="Arial MT"/>
                <a:cs typeface="Arial MT"/>
              </a:rPr>
              <a:t> Sc</a:t>
            </a:r>
            <a:r>
              <a:rPr lang="it-IT" sz="1300">
                <a:solidFill>
                  <a:srgbClr val="262261"/>
                </a:solidFill>
                <a:latin typeface="Arial MT"/>
                <a:cs typeface="Arial MT"/>
              </a:rPr>
              <a:t>ientifico</a:t>
            </a:r>
            <a:r>
              <a:rPr lang="it-IT" sz="1300" spc="15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262261"/>
                </a:solidFill>
                <a:latin typeface="Arial MT"/>
                <a:cs typeface="Arial MT"/>
              </a:rPr>
              <a:t>Osservatorio Internazionalizzazione</a:t>
            </a:r>
            <a:r>
              <a:rPr lang="it-IT" sz="130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262261"/>
                </a:solidFill>
                <a:latin typeface="Arial MT"/>
                <a:cs typeface="Arial MT"/>
              </a:rPr>
              <a:t>CNDCEC</a:t>
            </a:r>
            <a:endParaRPr lang="it-IT" sz="1300" dirty="0">
              <a:latin typeface="Arial MT"/>
              <a:cs typeface="Arial MT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AE0CA038-13B0-9C00-85B3-AF540D853912}"/>
              </a:ext>
            </a:extLst>
          </p:cNvPr>
          <p:cNvSpPr txBox="1"/>
          <p:nvPr/>
        </p:nvSpPr>
        <p:spPr>
          <a:xfrm>
            <a:off x="567251" y="11550997"/>
            <a:ext cx="2037714" cy="1062990"/>
          </a:xfrm>
          <a:prstGeom prst="rect">
            <a:avLst/>
          </a:prstGeom>
        </p:spPr>
        <p:txBody>
          <a:bodyPr vert="horz" wrap="square" lIns="0" tIns="175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5"/>
              </a:spcBef>
            </a:pPr>
            <a:r>
              <a:rPr sz="1900" spc="-50" dirty="0">
                <a:solidFill>
                  <a:srgbClr val="262261"/>
                </a:solidFill>
                <a:latin typeface="Arial MT"/>
                <a:cs typeface="Arial MT"/>
              </a:rPr>
              <a:t>Sessione</a:t>
            </a:r>
            <a:r>
              <a:rPr sz="1900" spc="-7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262261"/>
                </a:solidFill>
                <a:latin typeface="Arial MT"/>
                <a:cs typeface="Arial MT"/>
              </a:rPr>
              <a:t>tematica:</a:t>
            </a:r>
            <a:endParaRPr sz="1900" dirty="0">
              <a:latin typeface="Arial MT"/>
              <a:cs typeface="Arial MT"/>
            </a:endParaRPr>
          </a:p>
          <a:p>
            <a:pPr marL="12700" marR="668655">
              <a:lnSpc>
                <a:spcPct val="138500"/>
              </a:lnSpc>
              <a:spcBef>
                <a:spcPts val="280"/>
              </a:spcBef>
            </a:pPr>
            <a:r>
              <a:rPr sz="1300" b="1" dirty="0">
                <a:solidFill>
                  <a:srgbClr val="262261"/>
                </a:solidFill>
                <a:latin typeface="Arial"/>
                <a:cs typeface="Arial"/>
              </a:rPr>
              <a:t>Marco</a:t>
            </a:r>
            <a:r>
              <a:rPr sz="1300" b="1" spc="25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262261"/>
                </a:solidFill>
                <a:latin typeface="Arial"/>
                <a:cs typeface="Arial"/>
              </a:rPr>
              <a:t>Calabrò </a:t>
            </a:r>
            <a:r>
              <a:rPr sz="1300" b="1" dirty="0">
                <a:solidFill>
                  <a:srgbClr val="262261"/>
                </a:solidFill>
                <a:latin typeface="Arial"/>
                <a:cs typeface="Arial"/>
              </a:rPr>
              <a:t>Raffaele</a:t>
            </a:r>
            <a:r>
              <a:rPr sz="1300" b="1" spc="-6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300" b="1" spc="-35" dirty="0">
                <a:solidFill>
                  <a:srgbClr val="262261"/>
                </a:solidFill>
                <a:latin typeface="Arial"/>
                <a:cs typeface="Arial"/>
              </a:rPr>
              <a:t>Spallone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DAB4ED1D-9A65-2587-DA9E-72D87754C9B8}"/>
              </a:ext>
            </a:extLst>
          </p:cNvPr>
          <p:cNvSpPr txBox="1"/>
          <p:nvPr/>
        </p:nvSpPr>
        <p:spPr>
          <a:xfrm>
            <a:off x="2674670" y="12054552"/>
            <a:ext cx="4255135" cy="76687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Capo</a:t>
            </a:r>
            <a:r>
              <a:rPr sz="1300" spc="10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Dipartimento</a:t>
            </a:r>
            <a:r>
              <a:rPr sz="1300" spc="1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per</a:t>
            </a:r>
            <a:r>
              <a:rPr sz="1300" spc="114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le</a:t>
            </a:r>
            <a:r>
              <a:rPr sz="1300" spc="1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politiche</a:t>
            </a:r>
            <a:r>
              <a:rPr sz="1300" spc="114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per</a:t>
            </a:r>
            <a:r>
              <a:rPr sz="1300" spc="1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le</a:t>
            </a:r>
            <a:r>
              <a:rPr sz="1300" spc="114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imprese</a:t>
            </a:r>
            <a:endParaRPr sz="1300" dirty="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Dirigente</a:t>
            </a:r>
            <a:r>
              <a:rPr sz="13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Divisione</a:t>
            </a:r>
            <a:r>
              <a:rPr sz="1300" spc="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II.</a:t>
            </a:r>
            <a:r>
              <a:rPr sz="13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Politica</a:t>
            </a:r>
            <a:r>
              <a:rPr sz="1300" spc="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per</a:t>
            </a:r>
            <a:r>
              <a:rPr sz="13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la</a:t>
            </a:r>
            <a:r>
              <a:rPr sz="1300" spc="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digitalizzazione</a:t>
            </a:r>
            <a:r>
              <a:rPr sz="1300" spc="3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delle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imprese,</a:t>
            </a:r>
            <a:r>
              <a:rPr sz="1300" spc="5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l'innovazione</a:t>
            </a:r>
            <a:r>
              <a:rPr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e</a:t>
            </a:r>
            <a:r>
              <a:rPr sz="1300" spc="5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l'analisi</a:t>
            </a:r>
            <a:r>
              <a:rPr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dei</a:t>
            </a:r>
            <a:r>
              <a:rPr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 err="1">
                <a:solidFill>
                  <a:srgbClr val="262261"/>
                </a:solidFill>
                <a:latin typeface="Arial MT"/>
                <a:cs typeface="Arial MT"/>
              </a:rPr>
              <a:t>settori</a:t>
            </a:r>
            <a:r>
              <a:rPr sz="1300" spc="5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10" dirty="0" err="1">
                <a:solidFill>
                  <a:srgbClr val="262261"/>
                </a:solidFill>
                <a:latin typeface="Arial MT"/>
                <a:cs typeface="Arial MT"/>
              </a:rPr>
              <a:t>produttivi</a:t>
            </a:r>
            <a:endParaRPr sz="1300" dirty="0">
              <a:latin typeface="Arial MT"/>
              <a:cs typeface="Arial MT"/>
            </a:endParaRPr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0601ED1E-55A9-3DB7-7893-48B80031BE84}"/>
              </a:ext>
            </a:extLst>
          </p:cNvPr>
          <p:cNvSpPr txBox="1"/>
          <p:nvPr/>
        </p:nvSpPr>
        <p:spPr>
          <a:xfrm>
            <a:off x="588341" y="12853116"/>
            <a:ext cx="6017666" cy="16235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dirty="0">
                <a:solidFill>
                  <a:srgbClr val="262261"/>
                </a:solidFill>
                <a:latin typeface="Arial"/>
                <a:cs typeface="Arial"/>
              </a:rPr>
              <a:t>Davide</a:t>
            </a:r>
            <a:r>
              <a:rPr lang="it-IT" sz="1300" b="1" spc="2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lang="it-IT" sz="1300" b="1" spc="-10" dirty="0">
                <a:solidFill>
                  <a:srgbClr val="262261"/>
                </a:solidFill>
                <a:latin typeface="Arial"/>
                <a:cs typeface="Arial"/>
              </a:rPr>
              <a:t>Valenzano</a:t>
            </a:r>
            <a:r>
              <a:rPr lang="it-IT" sz="1300" b="1" dirty="0">
                <a:solidFill>
                  <a:srgbClr val="262261"/>
                </a:solidFill>
                <a:latin typeface="Arial"/>
                <a:cs typeface="Arial"/>
              </a:rPr>
              <a:t>	      </a:t>
            </a:r>
            <a:r>
              <a:rPr lang="it-IT" sz="1300" spc="-10" dirty="0">
                <a:solidFill>
                  <a:srgbClr val="262261"/>
                </a:solidFill>
                <a:latin typeface="Arial MT"/>
                <a:cs typeface="Arial MT"/>
              </a:rPr>
              <a:t>Responsabile</a:t>
            </a:r>
            <a:r>
              <a:rPr lang="it-IT"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300" dirty="0">
                <a:solidFill>
                  <a:srgbClr val="262261"/>
                </a:solidFill>
                <a:latin typeface="Arial MT"/>
                <a:cs typeface="Arial MT"/>
              </a:rPr>
              <a:t>Unità</a:t>
            </a:r>
            <a:r>
              <a:rPr lang="it-IT"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300" dirty="0">
                <a:solidFill>
                  <a:srgbClr val="262261"/>
                </a:solidFill>
                <a:latin typeface="Arial MT"/>
                <a:cs typeface="Arial MT"/>
              </a:rPr>
              <a:t>Affari</a:t>
            </a:r>
            <a:r>
              <a:rPr lang="it-IT"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300" dirty="0">
                <a:solidFill>
                  <a:srgbClr val="262261"/>
                </a:solidFill>
                <a:latin typeface="Arial MT"/>
                <a:cs typeface="Arial MT"/>
              </a:rPr>
              <a:t>Regolatori</a:t>
            </a:r>
            <a:r>
              <a:rPr lang="it-IT" sz="1300" spc="5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lang="it-IT" sz="1300" spc="-55" dirty="0">
                <a:solidFill>
                  <a:srgbClr val="262261"/>
                </a:solidFill>
                <a:latin typeface="Arial MT"/>
                <a:cs typeface="Arial MT"/>
              </a:rPr>
              <a:t>GSE</a:t>
            </a:r>
          </a:p>
          <a:p>
            <a:pPr marL="12700">
              <a:spcBef>
                <a:spcPts val="100"/>
              </a:spcBef>
            </a:pPr>
            <a:endParaRPr lang="it-IT" sz="13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solidFill>
                  <a:srgbClr val="262261"/>
                </a:solidFill>
                <a:latin typeface="Arial"/>
                <a:cs typeface="Arial"/>
              </a:rPr>
              <a:t>Cinzia Saltino	      </a:t>
            </a:r>
            <a:r>
              <a:rPr lang="it-IT" sz="1300" dirty="0">
                <a:solidFill>
                  <a:srgbClr val="262261"/>
                </a:solidFill>
                <a:latin typeface="Arial MT"/>
              </a:rPr>
              <a:t>Dottore Commercialista ed Esperto 		                          Contabile ODCEC Bari</a:t>
            </a:r>
            <a:endParaRPr sz="1300" dirty="0">
              <a:solidFill>
                <a:srgbClr val="262261"/>
              </a:solidFill>
              <a:latin typeface="Arial MT"/>
            </a:endParaRPr>
          </a:p>
          <a:p>
            <a:pPr marL="12700">
              <a:lnSpc>
                <a:spcPct val="100000"/>
              </a:lnSpc>
            </a:pPr>
            <a:endParaRPr lang="it-IT" sz="1300" dirty="0">
              <a:solidFill>
                <a:srgbClr val="262261"/>
              </a:solidFill>
              <a:latin typeface="Arial MT"/>
            </a:endParaRPr>
          </a:p>
          <a:p>
            <a:pPr marL="12700">
              <a:lnSpc>
                <a:spcPct val="100000"/>
              </a:lnSpc>
            </a:pPr>
            <a:r>
              <a:rPr lang="en-GB" sz="1900" spc="-50" dirty="0">
                <a:solidFill>
                  <a:srgbClr val="262261"/>
                </a:solidFill>
                <a:latin typeface="Arial MT"/>
              </a:rPr>
              <a:t>S</a:t>
            </a:r>
            <a:r>
              <a:rPr sz="1900" spc="-50" dirty="0" err="1">
                <a:solidFill>
                  <a:srgbClr val="262261"/>
                </a:solidFill>
                <a:latin typeface="Arial MT"/>
              </a:rPr>
              <a:t>essione</a:t>
            </a:r>
            <a:r>
              <a:rPr sz="1900" spc="-50" dirty="0">
                <a:solidFill>
                  <a:srgbClr val="262261"/>
                </a:solidFill>
                <a:latin typeface="Arial MT"/>
              </a:rPr>
              <a:t> di </a:t>
            </a:r>
            <a:r>
              <a:rPr sz="1900" spc="-50" dirty="0" err="1">
                <a:solidFill>
                  <a:srgbClr val="262261"/>
                </a:solidFill>
                <a:latin typeface="Arial MT"/>
              </a:rPr>
              <a:t>dibattito</a:t>
            </a:r>
            <a:r>
              <a:rPr sz="1900" spc="-50" dirty="0">
                <a:solidFill>
                  <a:srgbClr val="262261"/>
                </a:solidFill>
                <a:latin typeface="Arial MT"/>
              </a:rPr>
              <a:t>:</a:t>
            </a:r>
            <a:r>
              <a:rPr lang="it-IT" sz="1900" spc="-50" dirty="0">
                <a:solidFill>
                  <a:srgbClr val="262261"/>
                </a:solidFill>
                <a:latin typeface="Arial MT"/>
              </a:rPr>
              <a:t> domande, risposte e testimonianze</a:t>
            </a:r>
          </a:p>
          <a:p>
            <a:pPr marL="12700">
              <a:lnSpc>
                <a:spcPct val="100000"/>
              </a:lnSpc>
            </a:pPr>
            <a:r>
              <a:rPr lang="it-IT" sz="1900" spc="-50" dirty="0">
                <a:solidFill>
                  <a:srgbClr val="262261"/>
                </a:solidFill>
                <a:latin typeface="Arial MT"/>
              </a:rPr>
              <a:t>	</a:t>
            </a:r>
            <a:endParaRPr sz="1900" spc="-50" dirty="0">
              <a:solidFill>
                <a:srgbClr val="262261"/>
              </a:solidFill>
              <a:latin typeface="Arial MT"/>
            </a:endParaRPr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F74D832B-E542-D4A5-CD71-868CA4D7EAF1}"/>
              </a:ext>
            </a:extLst>
          </p:cNvPr>
          <p:cNvSpPr txBox="1"/>
          <p:nvPr/>
        </p:nvSpPr>
        <p:spPr>
          <a:xfrm>
            <a:off x="588341" y="14150813"/>
            <a:ext cx="1277620" cy="65915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900" spc="-10" dirty="0" err="1">
                <a:solidFill>
                  <a:srgbClr val="262261"/>
                </a:solidFill>
                <a:latin typeface="Arial MT"/>
                <a:cs typeface="Arial MT"/>
              </a:rPr>
              <a:t>Conclusioni</a:t>
            </a:r>
            <a:endParaRPr sz="19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300" b="1" dirty="0">
                <a:solidFill>
                  <a:srgbClr val="262261"/>
                </a:solidFill>
                <a:latin typeface="Arial"/>
                <a:cs typeface="Arial"/>
              </a:rPr>
              <a:t>Donatella</a:t>
            </a:r>
            <a:r>
              <a:rPr sz="1300" b="1" spc="-40" dirty="0">
                <a:solidFill>
                  <a:srgbClr val="262261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262261"/>
                </a:solidFill>
                <a:latin typeface="Arial"/>
                <a:cs typeface="Arial"/>
              </a:rPr>
              <a:t>Proto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8443EC81-09A1-DA1E-13F3-9D90529D35EE}"/>
              </a:ext>
            </a:extLst>
          </p:cNvPr>
          <p:cNvSpPr txBox="1"/>
          <p:nvPr/>
        </p:nvSpPr>
        <p:spPr>
          <a:xfrm>
            <a:off x="2674588" y="14597632"/>
            <a:ext cx="3937635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lang="it-IT" sz="1300" dirty="0">
                <a:solidFill>
                  <a:srgbClr val="262261"/>
                </a:solidFill>
                <a:latin typeface="Arial MT"/>
                <a:cs typeface="Arial MT"/>
              </a:rPr>
              <a:t>Direttore Generale </a:t>
            </a:r>
            <a:r>
              <a:rPr sz="1300" dirty="0" err="1">
                <a:solidFill>
                  <a:srgbClr val="262261"/>
                </a:solidFill>
                <a:latin typeface="Arial MT"/>
                <a:cs typeface="Arial MT"/>
              </a:rPr>
              <a:t>Unità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missione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per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l'attuazione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degli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interventi</a:t>
            </a:r>
            <a:r>
              <a:rPr sz="1300" spc="10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25" dirty="0">
                <a:solidFill>
                  <a:srgbClr val="262261"/>
                </a:solidFill>
                <a:latin typeface="Arial MT"/>
                <a:cs typeface="Arial MT"/>
              </a:rPr>
              <a:t>del 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Piano</a:t>
            </a:r>
            <a:r>
              <a:rPr sz="1300" spc="-2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Nazionale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30" dirty="0">
                <a:solidFill>
                  <a:srgbClr val="262261"/>
                </a:solidFill>
                <a:latin typeface="Arial MT"/>
                <a:cs typeface="Arial MT"/>
              </a:rPr>
              <a:t>Ripresa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e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30" dirty="0">
                <a:solidFill>
                  <a:srgbClr val="262261"/>
                </a:solidFill>
                <a:latin typeface="Arial MT"/>
                <a:cs typeface="Arial MT"/>
              </a:rPr>
              <a:t>Resilienza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85" dirty="0">
                <a:solidFill>
                  <a:srgbClr val="262261"/>
                </a:solidFill>
                <a:latin typeface="Arial MT"/>
                <a:cs typeface="Arial MT"/>
              </a:rPr>
              <a:t>(PNRR)</a:t>
            </a:r>
            <a:r>
              <a:rPr sz="1300" spc="-4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Mimit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–</a:t>
            </a:r>
            <a:r>
              <a:rPr sz="13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Dipartimento</a:t>
            </a:r>
            <a:r>
              <a:rPr sz="13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per</a:t>
            </a:r>
            <a:r>
              <a:rPr sz="13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le</a:t>
            </a:r>
            <a:r>
              <a:rPr sz="1300" spc="100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politiche</a:t>
            </a:r>
            <a:r>
              <a:rPr sz="13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per</a:t>
            </a:r>
            <a:r>
              <a:rPr sz="13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262261"/>
                </a:solidFill>
                <a:latin typeface="Arial MT"/>
                <a:cs typeface="Arial MT"/>
              </a:rPr>
              <a:t>le</a:t>
            </a:r>
            <a:r>
              <a:rPr sz="1300" spc="95" dirty="0">
                <a:solidFill>
                  <a:srgbClr val="262261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262261"/>
                </a:solidFill>
                <a:latin typeface="Arial MT"/>
                <a:cs typeface="Arial MT"/>
              </a:rPr>
              <a:t>imprese</a:t>
            </a:r>
            <a:endParaRPr sz="1300" dirty="0">
              <a:latin typeface="Arial MT"/>
              <a:cs typeface="Arial MT"/>
            </a:endParaRPr>
          </a:p>
        </p:txBody>
      </p:sp>
      <p:grpSp>
        <p:nvGrpSpPr>
          <p:cNvPr id="23" name="object 23">
            <a:extLst>
              <a:ext uri="{FF2B5EF4-FFF2-40B4-BE49-F238E27FC236}">
                <a16:creationId xmlns:a16="http://schemas.microsoft.com/office/drawing/2014/main" id="{92741F6C-48E3-F80E-3EFA-DFA4C32CC721}"/>
              </a:ext>
            </a:extLst>
          </p:cNvPr>
          <p:cNvGrpSpPr/>
          <p:nvPr/>
        </p:nvGrpSpPr>
        <p:grpSpPr>
          <a:xfrm>
            <a:off x="419627" y="15433675"/>
            <a:ext cx="6593205" cy="69850"/>
            <a:chOff x="383391" y="15345847"/>
            <a:chExt cx="6593205" cy="69850"/>
          </a:xfrm>
        </p:grpSpPr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C2B8F82F-9411-393C-94CC-1A74348C56AE}"/>
                </a:ext>
              </a:extLst>
            </p:cNvPr>
            <p:cNvSpPr/>
            <p:nvPr/>
          </p:nvSpPr>
          <p:spPr>
            <a:xfrm>
              <a:off x="398945" y="15362206"/>
              <a:ext cx="6562090" cy="36830"/>
            </a:xfrm>
            <a:custGeom>
              <a:avLst/>
              <a:gdLst/>
              <a:ahLst/>
              <a:cxnLst/>
              <a:rect l="l" t="t" r="r" b="b"/>
              <a:pathLst>
                <a:path w="6562090" h="36830">
                  <a:moveTo>
                    <a:pt x="0" y="36575"/>
                  </a:moveTo>
                  <a:lnTo>
                    <a:pt x="6561721" y="0"/>
                  </a:lnTo>
                </a:path>
              </a:pathLst>
            </a:custGeom>
            <a:ln w="9639">
              <a:solidFill>
                <a:srgbClr val="2622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>
              <a:extLst>
                <a:ext uri="{FF2B5EF4-FFF2-40B4-BE49-F238E27FC236}">
                  <a16:creationId xmlns:a16="http://schemas.microsoft.com/office/drawing/2014/main" id="{B867A819-9374-2689-A823-C91FC2388C7A}"/>
                </a:ext>
              </a:extLst>
            </p:cNvPr>
            <p:cNvSpPr/>
            <p:nvPr/>
          </p:nvSpPr>
          <p:spPr>
            <a:xfrm>
              <a:off x="383387" y="15345855"/>
              <a:ext cx="6593205" cy="69850"/>
            </a:xfrm>
            <a:custGeom>
              <a:avLst/>
              <a:gdLst/>
              <a:ahLst/>
              <a:cxnLst/>
              <a:rect l="l" t="t" r="r" b="b"/>
              <a:pathLst>
                <a:path w="6593205" h="69850">
                  <a:moveTo>
                    <a:pt x="32727" y="61849"/>
                  </a:moveTo>
                  <a:lnTo>
                    <a:pt x="32626" y="43827"/>
                  </a:lnTo>
                  <a:lnTo>
                    <a:pt x="25285" y="36563"/>
                  </a:lnTo>
                  <a:lnTo>
                    <a:pt x="7264" y="36664"/>
                  </a:lnTo>
                  <a:lnTo>
                    <a:pt x="0" y="44005"/>
                  </a:lnTo>
                  <a:lnTo>
                    <a:pt x="101" y="62026"/>
                  </a:lnTo>
                  <a:lnTo>
                    <a:pt x="7454" y="69291"/>
                  </a:lnTo>
                  <a:lnTo>
                    <a:pt x="16459" y="69240"/>
                  </a:lnTo>
                  <a:lnTo>
                    <a:pt x="25463" y="69189"/>
                  </a:lnTo>
                  <a:lnTo>
                    <a:pt x="32727" y="61849"/>
                  </a:lnTo>
                  <a:close/>
                </a:path>
                <a:path w="6593205" h="69850">
                  <a:moveTo>
                    <a:pt x="6592824" y="25285"/>
                  </a:moveTo>
                  <a:lnTo>
                    <a:pt x="6592722" y="7264"/>
                  </a:lnTo>
                  <a:lnTo>
                    <a:pt x="6585382" y="0"/>
                  </a:lnTo>
                  <a:lnTo>
                    <a:pt x="6567360" y="101"/>
                  </a:lnTo>
                  <a:lnTo>
                    <a:pt x="6560096" y="7442"/>
                  </a:lnTo>
                  <a:lnTo>
                    <a:pt x="6560198" y="25463"/>
                  </a:lnTo>
                  <a:lnTo>
                    <a:pt x="6567551" y="32727"/>
                  </a:lnTo>
                  <a:lnTo>
                    <a:pt x="6576555" y="32677"/>
                  </a:lnTo>
                  <a:lnTo>
                    <a:pt x="6585559" y="32626"/>
                  </a:lnTo>
                  <a:lnTo>
                    <a:pt x="6592824" y="25285"/>
                  </a:lnTo>
                  <a:close/>
                </a:path>
              </a:pathLst>
            </a:custGeom>
            <a:solidFill>
              <a:srgbClr val="262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>
            <a:extLst>
              <a:ext uri="{FF2B5EF4-FFF2-40B4-BE49-F238E27FC236}">
                <a16:creationId xmlns:a16="http://schemas.microsoft.com/office/drawing/2014/main" id="{98611E09-E8C3-AD96-9D68-9782564F825F}"/>
              </a:ext>
            </a:extLst>
          </p:cNvPr>
          <p:cNvGrpSpPr/>
          <p:nvPr/>
        </p:nvGrpSpPr>
        <p:grpSpPr>
          <a:xfrm>
            <a:off x="395045" y="13757275"/>
            <a:ext cx="6593205" cy="69850"/>
            <a:chOff x="374961" y="12946017"/>
            <a:chExt cx="6593205" cy="69850"/>
          </a:xfrm>
        </p:grpSpPr>
        <p:sp>
          <p:nvSpPr>
            <p:cNvPr id="27" name="object 27">
              <a:extLst>
                <a:ext uri="{FF2B5EF4-FFF2-40B4-BE49-F238E27FC236}">
                  <a16:creationId xmlns:a16="http://schemas.microsoft.com/office/drawing/2014/main" id="{9360C3BE-B9A4-4976-77CA-2C588F969742}"/>
                </a:ext>
              </a:extLst>
            </p:cNvPr>
            <p:cNvSpPr/>
            <p:nvPr/>
          </p:nvSpPr>
          <p:spPr>
            <a:xfrm>
              <a:off x="390512" y="12962376"/>
              <a:ext cx="6562090" cy="36830"/>
            </a:xfrm>
            <a:custGeom>
              <a:avLst/>
              <a:gdLst/>
              <a:ahLst/>
              <a:cxnLst/>
              <a:rect l="l" t="t" r="r" b="b"/>
              <a:pathLst>
                <a:path w="6562090" h="36829">
                  <a:moveTo>
                    <a:pt x="0" y="36575"/>
                  </a:moveTo>
                  <a:lnTo>
                    <a:pt x="6561721" y="0"/>
                  </a:lnTo>
                </a:path>
              </a:pathLst>
            </a:custGeom>
            <a:ln w="9639">
              <a:solidFill>
                <a:srgbClr val="2622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C6B60DEF-35CD-0228-15DB-DDE5C0A99800}"/>
                </a:ext>
              </a:extLst>
            </p:cNvPr>
            <p:cNvSpPr/>
            <p:nvPr/>
          </p:nvSpPr>
          <p:spPr>
            <a:xfrm>
              <a:off x="374954" y="12946024"/>
              <a:ext cx="6593205" cy="69850"/>
            </a:xfrm>
            <a:custGeom>
              <a:avLst/>
              <a:gdLst/>
              <a:ahLst/>
              <a:cxnLst/>
              <a:rect l="l" t="t" r="r" b="b"/>
              <a:pathLst>
                <a:path w="6593205" h="69850">
                  <a:moveTo>
                    <a:pt x="32727" y="61849"/>
                  </a:moveTo>
                  <a:lnTo>
                    <a:pt x="32626" y="43827"/>
                  </a:lnTo>
                  <a:lnTo>
                    <a:pt x="25285" y="36563"/>
                  </a:lnTo>
                  <a:lnTo>
                    <a:pt x="7264" y="36664"/>
                  </a:lnTo>
                  <a:lnTo>
                    <a:pt x="0" y="44005"/>
                  </a:lnTo>
                  <a:lnTo>
                    <a:pt x="101" y="62026"/>
                  </a:lnTo>
                  <a:lnTo>
                    <a:pt x="7454" y="69291"/>
                  </a:lnTo>
                  <a:lnTo>
                    <a:pt x="16459" y="69240"/>
                  </a:lnTo>
                  <a:lnTo>
                    <a:pt x="25463" y="69189"/>
                  </a:lnTo>
                  <a:lnTo>
                    <a:pt x="32727" y="61849"/>
                  </a:lnTo>
                  <a:close/>
                </a:path>
                <a:path w="6593205" h="69850">
                  <a:moveTo>
                    <a:pt x="6592824" y="25285"/>
                  </a:moveTo>
                  <a:lnTo>
                    <a:pt x="6592722" y="7264"/>
                  </a:lnTo>
                  <a:lnTo>
                    <a:pt x="6585382" y="0"/>
                  </a:lnTo>
                  <a:lnTo>
                    <a:pt x="6567360" y="101"/>
                  </a:lnTo>
                  <a:lnTo>
                    <a:pt x="6560096" y="7442"/>
                  </a:lnTo>
                  <a:lnTo>
                    <a:pt x="6560198" y="25463"/>
                  </a:lnTo>
                  <a:lnTo>
                    <a:pt x="6567551" y="32727"/>
                  </a:lnTo>
                  <a:lnTo>
                    <a:pt x="6576555" y="32677"/>
                  </a:lnTo>
                  <a:lnTo>
                    <a:pt x="6585559" y="32626"/>
                  </a:lnTo>
                  <a:lnTo>
                    <a:pt x="6592824" y="25285"/>
                  </a:lnTo>
                  <a:close/>
                </a:path>
              </a:pathLst>
            </a:custGeom>
            <a:solidFill>
              <a:srgbClr val="262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>
            <a:extLst>
              <a:ext uri="{FF2B5EF4-FFF2-40B4-BE49-F238E27FC236}">
                <a16:creationId xmlns:a16="http://schemas.microsoft.com/office/drawing/2014/main" id="{94A43F49-F3FF-A686-49FA-5FACE7406AEA}"/>
              </a:ext>
            </a:extLst>
          </p:cNvPr>
          <p:cNvGrpSpPr/>
          <p:nvPr/>
        </p:nvGrpSpPr>
        <p:grpSpPr>
          <a:xfrm>
            <a:off x="431927" y="10755812"/>
            <a:ext cx="6593205" cy="69850"/>
            <a:chOff x="431934" y="9785281"/>
            <a:chExt cx="6593205" cy="69850"/>
          </a:xfrm>
        </p:grpSpPr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7768D1AD-1DAE-AC07-CB52-94D5A530D7BA}"/>
                </a:ext>
              </a:extLst>
            </p:cNvPr>
            <p:cNvSpPr/>
            <p:nvPr/>
          </p:nvSpPr>
          <p:spPr>
            <a:xfrm>
              <a:off x="447485" y="9801640"/>
              <a:ext cx="6562090" cy="36830"/>
            </a:xfrm>
            <a:custGeom>
              <a:avLst/>
              <a:gdLst/>
              <a:ahLst/>
              <a:cxnLst/>
              <a:rect l="l" t="t" r="r" b="b"/>
              <a:pathLst>
                <a:path w="6562090" h="36829">
                  <a:moveTo>
                    <a:pt x="0" y="36575"/>
                  </a:moveTo>
                  <a:lnTo>
                    <a:pt x="6561734" y="0"/>
                  </a:lnTo>
                </a:path>
              </a:pathLst>
            </a:custGeom>
            <a:ln w="9639">
              <a:solidFill>
                <a:srgbClr val="2622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6F25EDB4-750C-8AE1-F9BC-392104789CC4}"/>
                </a:ext>
              </a:extLst>
            </p:cNvPr>
            <p:cNvSpPr/>
            <p:nvPr/>
          </p:nvSpPr>
          <p:spPr>
            <a:xfrm>
              <a:off x="431927" y="9785286"/>
              <a:ext cx="6593205" cy="69850"/>
            </a:xfrm>
            <a:custGeom>
              <a:avLst/>
              <a:gdLst/>
              <a:ahLst/>
              <a:cxnLst/>
              <a:rect l="l" t="t" r="r" b="b"/>
              <a:pathLst>
                <a:path w="6593205" h="69850">
                  <a:moveTo>
                    <a:pt x="32727" y="61849"/>
                  </a:moveTo>
                  <a:lnTo>
                    <a:pt x="32626" y="43827"/>
                  </a:lnTo>
                  <a:lnTo>
                    <a:pt x="25285" y="36563"/>
                  </a:lnTo>
                  <a:lnTo>
                    <a:pt x="7264" y="36664"/>
                  </a:lnTo>
                  <a:lnTo>
                    <a:pt x="0" y="44005"/>
                  </a:lnTo>
                  <a:lnTo>
                    <a:pt x="101" y="62026"/>
                  </a:lnTo>
                  <a:lnTo>
                    <a:pt x="7454" y="69291"/>
                  </a:lnTo>
                  <a:lnTo>
                    <a:pt x="16459" y="69240"/>
                  </a:lnTo>
                  <a:lnTo>
                    <a:pt x="25463" y="69189"/>
                  </a:lnTo>
                  <a:lnTo>
                    <a:pt x="32727" y="61849"/>
                  </a:lnTo>
                  <a:close/>
                </a:path>
                <a:path w="6593205" h="69850">
                  <a:moveTo>
                    <a:pt x="6592824" y="25285"/>
                  </a:moveTo>
                  <a:lnTo>
                    <a:pt x="6592722" y="7264"/>
                  </a:lnTo>
                  <a:lnTo>
                    <a:pt x="6585382" y="0"/>
                  </a:lnTo>
                  <a:lnTo>
                    <a:pt x="6567360" y="101"/>
                  </a:lnTo>
                  <a:lnTo>
                    <a:pt x="6560096" y="7442"/>
                  </a:lnTo>
                  <a:lnTo>
                    <a:pt x="6560198" y="25463"/>
                  </a:lnTo>
                  <a:lnTo>
                    <a:pt x="6567551" y="32727"/>
                  </a:lnTo>
                  <a:lnTo>
                    <a:pt x="6576555" y="32677"/>
                  </a:lnTo>
                  <a:lnTo>
                    <a:pt x="6585559" y="32626"/>
                  </a:lnTo>
                  <a:lnTo>
                    <a:pt x="6592824" y="25285"/>
                  </a:lnTo>
                  <a:close/>
                </a:path>
              </a:pathLst>
            </a:custGeom>
            <a:solidFill>
              <a:srgbClr val="262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>
            <a:extLst>
              <a:ext uri="{FF2B5EF4-FFF2-40B4-BE49-F238E27FC236}">
                <a16:creationId xmlns:a16="http://schemas.microsoft.com/office/drawing/2014/main" id="{9F8DF66F-5481-0F67-1CA9-66CE2A398BFC}"/>
              </a:ext>
            </a:extLst>
          </p:cNvPr>
          <p:cNvGrpSpPr/>
          <p:nvPr/>
        </p:nvGrpSpPr>
        <p:grpSpPr>
          <a:xfrm>
            <a:off x="395103" y="11653520"/>
            <a:ext cx="6593205" cy="33655"/>
            <a:chOff x="395103" y="10782123"/>
            <a:chExt cx="6593205" cy="33655"/>
          </a:xfrm>
        </p:grpSpPr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288A5CA1-73AC-C840-75BC-E58214D59A9A}"/>
                </a:ext>
              </a:extLst>
            </p:cNvPr>
            <p:cNvSpPr/>
            <p:nvPr/>
          </p:nvSpPr>
          <p:spPr>
            <a:xfrm>
              <a:off x="410603" y="10798432"/>
              <a:ext cx="6562090" cy="1270"/>
            </a:xfrm>
            <a:custGeom>
              <a:avLst/>
              <a:gdLst/>
              <a:ahLst/>
              <a:cxnLst/>
              <a:rect l="l" t="t" r="r" b="b"/>
              <a:pathLst>
                <a:path w="6562090" h="1270">
                  <a:moveTo>
                    <a:pt x="0" y="889"/>
                  </a:moveTo>
                  <a:lnTo>
                    <a:pt x="6561721" y="0"/>
                  </a:lnTo>
                </a:path>
              </a:pathLst>
            </a:custGeom>
            <a:ln w="9639">
              <a:solidFill>
                <a:srgbClr val="2622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AD3BEA5B-04CC-FB2C-98FA-293872092F4A}"/>
                </a:ext>
              </a:extLst>
            </p:cNvPr>
            <p:cNvSpPr/>
            <p:nvPr/>
          </p:nvSpPr>
          <p:spPr>
            <a:xfrm>
              <a:off x="395097" y="10782122"/>
              <a:ext cx="6593205" cy="33655"/>
            </a:xfrm>
            <a:custGeom>
              <a:avLst/>
              <a:gdLst/>
              <a:ahLst/>
              <a:cxnLst/>
              <a:rect l="l" t="t" r="r" b="b"/>
              <a:pathLst>
                <a:path w="6593205" h="33654">
                  <a:moveTo>
                    <a:pt x="32626" y="8191"/>
                  </a:moveTo>
                  <a:lnTo>
                    <a:pt x="25323" y="889"/>
                  </a:lnTo>
                  <a:lnTo>
                    <a:pt x="7302" y="889"/>
                  </a:lnTo>
                  <a:lnTo>
                    <a:pt x="0" y="8191"/>
                  </a:lnTo>
                  <a:lnTo>
                    <a:pt x="0" y="26212"/>
                  </a:lnTo>
                  <a:lnTo>
                    <a:pt x="7315" y="33515"/>
                  </a:lnTo>
                  <a:lnTo>
                    <a:pt x="16319" y="33515"/>
                  </a:lnTo>
                  <a:lnTo>
                    <a:pt x="25323" y="33515"/>
                  </a:lnTo>
                  <a:lnTo>
                    <a:pt x="32626" y="26212"/>
                  </a:lnTo>
                  <a:lnTo>
                    <a:pt x="32626" y="8191"/>
                  </a:lnTo>
                  <a:close/>
                </a:path>
                <a:path w="6593205" h="33654">
                  <a:moveTo>
                    <a:pt x="6592722" y="25323"/>
                  </a:moveTo>
                  <a:lnTo>
                    <a:pt x="6592710" y="7302"/>
                  </a:lnTo>
                  <a:lnTo>
                    <a:pt x="6585407" y="0"/>
                  </a:lnTo>
                  <a:lnTo>
                    <a:pt x="6567398" y="0"/>
                  </a:lnTo>
                  <a:lnTo>
                    <a:pt x="6560083" y="7302"/>
                  </a:lnTo>
                  <a:lnTo>
                    <a:pt x="6560096" y="25323"/>
                  </a:lnTo>
                  <a:lnTo>
                    <a:pt x="6567398" y="32626"/>
                  </a:lnTo>
                  <a:lnTo>
                    <a:pt x="6576403" y="32626"/>
                  </a:lnTo>
                  <a:lnTo>
                    <a:pt x="6585407" y="32626"/>
                  </a:lnTo>
                  <a:lnTo>
                    <a:pt x="6592722" y="25323"/>
                  </a:lnTo>
                  <a:close/>
                </a:path>
              </a:pathLst>
            </a:custGeom>
            <a:solidFill>
              <a:srgbClr val="262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>
            <a:extLst>
              <a:ext uri="{FF2B5EF4-FFF2-40B4-BE49-F238E27FC236}">
                <a16:creationId xmlns:a16="http://schemas.microsoft.com/office/drawing/2014/main" id="{05EF41B5-EDD8-49A5-AC5B-0449243DF4A5}"/>
              </a:ext>
            </a:extLst>
          </p:cNvPr>
          <p:cNvGrpSpPr/>
          <p:nvPr/>
        </p:nvGrpSpPr>
        <p:grpSpPr>
          <a:xfrm>
            <a:off x="404072" y="14156942"/>
            <a:ext cx="6593205" cy="69850"/>
            <a:chOff x="404072" y="13979152"/>
            <a:chExt cx="6593205" cy="69850"/>
          </a:xfrm>
        </p:grpSpPr>
        <p:sp>
          <p:nvSpPr>
            <p:cNvPr id="36" name="object 36">
              <a:extLst>
                <a:ext uri="{FF2B5EF4-FFF2-40B4-BE49-F238E27FC236}">
                  <a16:creationId xmlns:a16="http://schemas.microsoft.com/office/drawing/2014/main" id="{001355D2-6CD4-4781-827F-BEADF6F2F8F2}"/>
                </a:ext>
              </a:extLst>
            </p:cNvPr>
            <p:cNvSpPr/>
            <p:nvPr/>
          </p:nvSpPr>
          <p:spPr>
            <a:xfrm>
              <a:off x="419627" y="13995511"/>
              <a:ext cx="6562090" cy="36830"/>
            </a:xfrm>
            <a:custGeom>
              <a:avLst/>
              <a:gdLst/>
              <a:ahLst/>
              <a:cxnLst/>
              <a:rect l="l" t="t" r="r" b="b"/>
              <a:pathLst>
                <a:path w="6562090" h="36830">
                  <a:moveTo>
                    <a:pt x="0" y="36575"/>
                  </a:moveTo>
                  <a:lnTo>
                    <a:pt x="6561721" y="0"/>
                  </a:lnTo>
                </a:path>
              </a:pathLst>
            </a:custGeom>
            <a:ln w="9639">
              <a:solidFill>
                <a:srgbClr val="2622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>
              <a:extLst>
                <a:ext uri="{FF2B5EF4-FFF2-40B4-BE49-F238E27FC236}">
                  <a16:creationId xmlns:a16="http://schemas.microsoft.com/office/drawing/2014/main" id="{74EE70EA-20EB-FD5C-962B-3A0BC7EBB5FF}"/>
                </a:ext>
              </a:extLst>
            </p:cNvPr>
            <p:cNvSpPr/>
            <p:nvPr/>
          </p:nvSpPr>
          <p:spPr>
            <a:xfrm>
              <a:off x="404063" y="13979156"/>
              <a:ext cx="6593205" cy="69850"/>
            </a:xfrm>
            <a:custGeom>
              <a:avLst/>
              <a:gdLst/>
              <a:ahLst/>
              <a:cxnLst/>
              <a:rect l="l" t="t" r="r" b="b"/>
              <a:pathLst>
                <a:path w="6593205" h="69850">
                  <a:moveTo>
                    <a:pt x="32727" y="61849"/>
                  </a:moveTo>
                  <a:lnTo>
                    <a:pt x="32626" y="43827"/>
                  </a:lnTo>
                  <a:lnTo>
                    <a:pt x="25285" y="36563"/>
                  </a:lnTo>
                  <a:lnTo>
                    <a:pt x="7264" y="36664"/>
                  </a:lnTo>
                  <a:lnTo>
                    <a:pt x="0" y="44005"/>
                  </a:lnTo>
                  <a:lnTo>
                    <a:pt x="101" y="62026"/>
                  </a:lnTo>
                  <a:lnTo>
                    <a:pt x="7454" y="69291"/>
                  </a:lnTo>
                  <a:lnTo>
                    <a:pt x="16459" y="69240"/>
                  </a:lnTo>
                  <a:lnTo>
                    <a:pt x="25463" y="69189"/>
                  </a:lnTo>
                  <a:lnTo>
                    <a:pt x="32727" y="61849"/>
                  </a:lnTo>
                  <a:close/>
                </a:path>
                <a:path w="6593205" h="69850">
                  <a:moveTo>
                    <a:pt x="6592824" y="25285"/>
                  </a:moveTo>
                  <a:lnTo>
                    <a:pt x="6592722" y="7264"/>
                  </a:lnTo>
                  <a:lnTo>
                    <a:pt x="6585382" y="0"/>
                  </a:lnTo>
                  <a:lnTo>
                    <a:pt x="6567360" y="101"/>
                  </a:lnTo>
                  <a:lnTo>
                    <a:pt x="6560096" y="7442"/>
                  </a:lnTo>
                  <a:lnTo>
                    <a:pt x="6560198" y="25463"/>
                  </a:lnTo>
                  <a:lnTo>
                    <a:pt x="6567551" y="32727"/>
                  </a:lnTo>
                  <a:lnTo>
                    <a:pt x="6576555" y="32677"/>
                  </a:lnTo>
                  <a:lnTo>
                    <a:pt x="6585559" y="32626"/>
                  </a:lnTo>
                  <a:lnTo>
                    <a:pt x="6592824" y="25285"/>
                  </a:lnTo>
                  <a:close/>
                </a:path>
              </a:pathLst>
            </a:custGeom>
            <a:solidFill>
              <a:srgbClr val="262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>
            <a:extLst>
              <a:ext uri="{FF2B5EF4-FFF2-40B4-BE49-F238E27FC236}">
                <a16:creationId xmlns:a16="http://schemas.microsoft.com/office/drawing/2014/main" id="{B505A757-DAB6-3DFA-7CBF-BF88D8BABAF5}"/>
              </a:ext>
            </a:extLst>
          </p:cNvPr>
          <p:cNvSpPr txBox="1"/>
          <p:nvPr/>
        </p:nvSpPr>
        <p:spPr>
          <a:xfrm>
            <a:off x="299580" y="1278966"/>
            <a:ext cx="6968490" cy="1303020"/>
          </a:xfrm>
          <a:prstGeom prst="rect">
            <a:avLst/>
          </a:prstGeom>
          <a:solidFill>
            <a:srgbClr val="121640"/>
          </a:solidFill>
        </p:spPr>
        <p:txBody>
          <a:bodyPr vert="horz" wrap="square" lIns="0" tIns="135890" rIns="0" bIns="0" rtlCol="0">
            <a:spAutoFit/>
          </a:bodyPr>
          <a:lstStyle/>
          <a:p>
            <a:pPr marL="234950" marR="972185">
              <a:lnSpc>
                <a:spcPct val="100000"/>
              </a:lnSpc>
              <a:spcBef>
                <a:spcPts val="1070"/>
              </a:spcBef>
            </a:pPr>
            <a:r>
              <a:rPr sz="2000" spc="-140" dirty="0">
                <a:solidFill>
                  <a:srgbClr val="DAE9EE"/>
                </a:solidFill>
                <a:latin typeface="Arial MT"/>
                <a:cs typeface="Arial MT"/>
              </a:rPr>
              <a:t>LE</a:t>
            </a:r>
            <a:r>
              <a:rPr sz="200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85" dirty="0">
                <a:solidFill>
                  <a:srgbClr val="DAE9EE"/>
                </a:solidFill>
                <a:latin typeface="Arial MT"/>
                <a:cs typeface="Arial MT"/>
              </a:rPr>
              <a:t>MISURE</a:t>
            </a:r>
            <a:r>
              <a:rPr sz="2000" spc="-55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50" dirty="0">
                <a:solidFill>
                  <a:srgbClr val="DAE9EE"/>
                </a:solidFill>
                <a:latin typeface="Arial MT"/>
                <a:cs typeface="Arial MT"/>
              </a:rPr>
              <a:t>DEL</a:t>
            </a:r>
            <a:r>
              <a:rPr sz="2000" spc="-2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DAE9EE"/>
                </a:solidFill>
                <a:latin typeface="Arial MT"/>
                <a:cs typeface="Arial MT"/>
              </a:rPr>
              <a:t>PNRR</a:t>
            </a:r>
            <a:r>
              <a:rPr sz="2000" spc="-15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65" dirty="0">
                <a:solidFill>
                  <a:srgbClr val="DAE9EE"/>
                </a:solidFill>
                <a:latin typeface="Arial MT"/>
                <a:cs typeface="Arial MT"/>
              </a:rPr>
              <a:t>A</a:t>
            </a:r>
            <a:r>
              <a:rPr sz="2000" spc="-2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110" dirty="0">
                <a:solidFill>
                  <a:srgbClr val="DAE9EE"/>
                </a:solidFill>
                <a:latin typeface="Arial MT"/>
                <a:cs typeface="Arial MT"/>
              </a:rPr>
              <a:t>FAVORE</a:t>
            </a:r>
            <a:r>
              <a:rPr sz="2000" spc="-2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95" dirty="0">
                <a:solidFill>
                  <a:srgbClr val="DAE9EE"/>
                </a:solidFill>
                <a:latin typeface="Arial MT"/>
                <a:cs typeface="Arial MT"/>
              </a:rPr>
              <a:t>DELLE</a:t>
            </a:r>
            <a:r>
              <a:rPr sz="2000" spc="-2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105" dirty="0">
                <a:solidFill>
                  <a:srgbClr val="DAE9EE"/>
                </a:solidFill>
                <a:latin typeface="Arial MT"/>
                <a:cs typeface="Arial MT"/>
              </a:rPr>
              <a:t>IMPRESE </a:t>
            </a:r>
            <a:r>
              <a:rPr sz="2000" spc="-170" dirty="0">
                <a:solidFill>
                  <a:srgbClr val="DAE9EE"/>
                </a:solidFill>
                <a:latin typeface="Arial MT"/>
                <a:cs typeface="Arial MT"/>
              </a:rPr>
              <a:t>E</a:t>
            </a:r>
            <a:r>
              <a:rPr sz="200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20" dirty="0">
                <a:solidFill>
                  <a:srgbClr val="DAE9EE"/>
                </a:solidFill>
                <a:latin typeface="Arial MT"/>
                <a:cs typeface="Arial MT"/>
              </a:rPr>
              <a:t>IL</a:t>
            </a:r>
            <a:r>
              <a:rPr sz="2000" spc="-12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25" dirty="0">
                <a:solidFill>
                  <a:srgbClr val="DAE9EE"/>
                </a:solidFill>
                <a:latin typeface="Arial MT"/>
                <a:cs typeface="Arial MT"/>
              </a:rPr>
              <a:t>RUOLO</a:t>
            </a:r>
            <a:r>
              <a:rPr sz="2000" spc="-105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20" dirty="0">
                <a:solidFill>
                  <a:srgbClr val="DAE9EE"/>
                </a:solidFill>
                <a:latin typeface="Arial MT"/>
                <a:cs typeface="Arial MT"/>
              </a:rPr>
              <a:t>DEI</a:t>
            </a:r>
            <a:r>
              <a:rPr sz="2000" spc="-75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DAE9EE"/>
                </a:solidFill>
                <a:latin typeface="Arial MT"/>
                <a:cs typeface="Arial MT"/>
              </a:rPr>
              <a:t>PROFESSIONISTI:</a:t>
            </a:r>
            <a:endParaRPr sz="2000" dirty="0">
              <a:latin typeface="Arial MT"/>
              <a:cs typeface="Arial MT"/>
            </a:endParaRPr>
          </a:p>
          <a:p>
            <a:pPr marL="234950">
              <a:lnSpc>
                <a:spcPct val="100000"/>
              </a:lnSpc>
            </a:pPr>
            <a:r>
              <a:rPr sz="2000" spc="-45" dirty="0">
                <a:solidFill>
                  <a:srgbClr val="DAE9EE"/>
                </a:solidFill>
                <a:latin typeface="Arial MT"/>
                <a:cs typeface="Arial MT"/>
              </a:rPr>
              <a:t>TRANSIZIONE</a:t>
            </a:r>
            <a:r>
              <a:rPr sz="2000" spc="-6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40" dirty="0">
                <a:solidFill>
                  <a:srgbClr val="DAE9EE"/>
                </a:solidFill>
                <a:latin typeface="Arial MT"/>
                <a:cs typeface="Arial MT"/>
              </a:rPr>
              <a:t>INDUSTRIA</a:t>
            </a:r>
            <a:r>
              <a:rPr sz="2000" spc="-60" dirty="0">
                <a:solidFill>
                  <a:srgbClr val="DAE9EE"/>
                </a:solidFill>
                <a:latin typeface="Arial MT"/>
                <a:cs typeface="Arial MT"/>
              </a:rPr>
              <a:t> </a:t>
            </a:r>
            <a:r>
              <a:rPr sz="2000" spc="-25" dirty="0">
                <a:solidFill>
                  <a:srgbClr val="DAE9EE"/>
                </a:solidFill>
                <a:latin typeface="Arial MT"/>
                <a:cs typeface="Arial MT"/>
              </a:rPr>
              <a:t>5.0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F0E79A10-A170-6AEA-9901-32695496F1E7}"/>
              </a:ext>
            </a:extLst>
          </p:cNvPr>
          <p:cNvSpPr txBox="1"/>
          <p:nvPr/>
        </p:nvSpPr>
        <p:spPr>
          <a:xfrm>
            <a:off x="248118" y="3060210"/>
            <a:ext cx="3131526" cy="27429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821690">
              <a:lnSpc>
                <a:spcPct val="101000"/>
              </a:lnSpc>
              <a:spcBef>
                <a:spcPts val="90"/>
              </a:spcBef>
            </a:pPr>
            <a:r>
              <a:rPr lang="it-IT" sz="3500" spc="-125" dirty="0">
                <a:solidFill>
                  <a:srgbClr val="FFFFFF"/>
                </a:solidFill>
                <a:latin typeface="Arial MT"/>
                <a:cs typeface="Arial MT"/>
              </a:rPr>
              <a:t>Programma</a:t>
            </a:r>
            <a:endParaRPr sz="3500" dirty="0">
              <a:latin typeface="Arial MT"/>
              <a:cs typeface="Arial MT"/>
            </a:endParaRPr>
          </a:p>
          <a:p>
            <a:pPr marL="52069">
              <a:lnSpc>
                <a:spcPts val="2525"/>
              </a:lnSpc>
              <a:spcBef>
                <a:spcPts val="3870"/>
              </a:spcBef>
            </a:pPr>
            <a:r>
              <a:rPr sz="2150" dirty="0">
                <a:solidFill>
                  <a:srgbClr val="FCFEFF"/>
                </a:solidFill>
                <a:latin typeface="Arial MT"/>
                <a:cs typeface="Arial MT"/>
              </a:rPr>
              <a:t>21</a:t>
            </a:r>
            <a:r>
              <a:rPr sz="2150" spc="5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2150" dirty="0">
                <a:solidFill>
                  <a:srgbClr val="FCFEFF"/>
                </a:solidFill>
                <a:latin typeface="Arial MT"/>
                <a:cs typeface="Arial MT"/>
              </a:rPr>
              <a:t>marzo</a:t>
            </a:r>
            <a:r>
              <a:rPr sz="2150" spc="5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2150" spc="-20" dirty="0">
                <a:solidFill>
                  <a:srgbClr val="FCFEFF"/>
                </a:solidFill>
                <a:latin typeface="Arial MT"/>
                <a:cs typeface="Arial MT"/>
              </a:rPr>
              <a:t>2025</a:t>
            </a:r>
            <a:endParaRPr sz="2150" dirty="0">
              <a:latin typeface="Arial MT"/>
              <a:cs typeface="Arial MT"/>
            </a:endParaRPr>
          </a:p>
          <a:p>
            <a:pPr marL="52069">
              <a:lnSpc>
                <a:spcPts val="1565"/>
              </a:lnSpc>
            </a:pP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Ore</a:t>
            </a:r>
            <a:r>
              <a:rPr sz="1350" spc="45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9.</a:t>
            </a:r>
            <a:r>
              <a:rPr lang="it-IT" sz="1350" dirty="0">
                <a:solidFill>
                  <a:srgbClr val="FCFEFF"/>
                </a:solidFill>
                <a:latin typeface="Arial MT"/>
                <a:cs typeface="Arial MT"/>
              </a:rPr>
              <a:t>00</a:t>
            </a:r>
            <a:r>
              <a:rPr sz="1350" spc="5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–</a:t>
            </a:r>
            <a:r>
              <a:rPr sz="1350" spc="5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spc="-10" dirty="0">
                <a:solidFill>
                  <a:srgbClr val="FCFEFF"/>
                </a:solidFill>
                <a:latin typeface="Arial MT"/>
                <a:cs typeface="Arial MT"/>
              </a:rPr>
              <a:t>13.</a:t>
            </a:r>
            <a:r>
              <a:rPr lang="it-IT" sz="1350" spc="-10" dirty="0">
                <a:solidFill>
                  <a:srgbClr val="FCFEFF"/>
                </a:solidFill>
                <a:latin typeface="Arial MT"/>
                <a:cs typeface="Arial MT"/>
              </a:rPr>
              <a:t>00</a:t>
            </a:r>
            <a:endParaRPr sz="13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350" dirty="0">
              <a:latin typeface="Arial MT"/>
              <a:cs typeface="Arial MT"/>
            </a:endParaRPr>
          </a:p>
          <a:p>
            <a:pPr marL="52069" marR="5080">
              <a:lnSpc>
                <a:spcPct val="102899"/>
              </a:lnSpc>
            </a:pPr>
            <a:r>
              <a:rPr sz="1350" spc="-10" dirty="0">
                <a:solidFill>
                  <a:srgbClr val="FCFEFF"/>
                </a:solidFill>
                <a:latin typeface="Arial MT"/>
                <a:cs typeface="Arial MT"/>
              </a:rPr>
              <a:t>Presso</a:t>
            </a:r>
            <a:r>
              <a:rPr sz="1350" spc="35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C.C.I.A.A.</a:t>
            </a:r>
            <a:r>
              <a:rPr sz="1350" spc="4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spc="65" dirty="0">
                <a:solidFill>
                  <a:srgbClr val="FCFEFF"/>
                </a:solidFill>
                <a:latin typeface="Arial MT"/>
                <a:cs typeface="Arial MT"/>
              </a:rPr>
              <a:t>di</a:t>
            </a:r>
            <a:r>
              <a:rPr sz="1350" spc="4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spc="-20" dirty="0">
                <a:solidFill>
                  <a:srgbClr val="FCFEFF"/>
                </a:solidFill>
                <a:latin typeface="Arial MT"/>
                <a:cs typeface="Arial MT"/>
              </a:rPr>
              <a:t>Bari</a:t>
            </a:r>
            <a:endParaRPr lang="it-IT" sz="1350" spc="-20" dirty="0">
              <a:solidFill>
                <a:srgbClr val="FCFEFF"/>
              </a:solidFill>
              <a:latin typeface="Arial MT"/>
              <a:cs typeface="Arial MT"/>
            </a:endParaRPr>
          </a:p>
          <a:p>
            <a:pPr marL="52069" marR="5080">
              <a:lnSpc>
                <a:spcPct val="102899"/>
              </a:lnSpc>
            </a:pP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Corso</a:t>
            </a:r>
            <a:r>
              <a:rPr sz="1350" spc="3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Cavour,</a:t>
            </a:r>
            <a:r>
              <a:rPr sz="1350" spc="3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2</a:t>
            </a:r>
            <a:r>
              <a:rPr sz="1350" spc="3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dirty="0">
                <a:solidFill>
                  <a:srgbClr val="FCFEFF"/>
                </a:solidFill>
                <a:latin typeface="Arial MT"/>
                <a:cs typeface="Arial MT"/>
              </a:rPr>
              <a:t>-</a:t>
            </a:r>
            <a:r>
              <a:rPr sz="1350" spc="30" dirty="0">
                <a:solidFill>
                  <a:srgbClr val="FCFEFF"/>
                </a:solidFill>
                <a:latin typeface="Arial MT"/>
                <a:cs typeface="Arial MT"/>
              </a:rPr>
              <a:t> </a:t>
            </a:r>
            <a:r>
              <a:rPr sz="1350" spc="-20" dirty="0">
                <a:solidFill>
                  <a:srgbClr val="FCFEFF"/>
                </a:solidFill>
                <a:latin typeface="Arial MT"/>
                <a:cs typeface="Arial MT"/>
              </a:rPr>
              <a:t>BARI</a:t>
            </a:r>
            <a:endParaRPr sz="13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15"/>
              </a:spcBef>
            </a:pPr>
            <a:endParaRPr sz="1350" dirty="0">
              <a:latin typeface="Arial MT"/>
              <a:cs typeface="Arial MT"/>
            </a:endParaRPr>
          </a:p>
          <a:p>
            <a:pPr marL="43180">
              <a:lnSpc>
                <a:spcPct val="100000"/>
              </a:lnSpc>
            </a:pPr>
            <a:r>
              <a:rPr sz="1400" spc="135" dirty="0">
                <a:solidFill>
                  <a:srgbClr val="FFFFFF"/>
                </a:solidFill>
                <a:latin typeface="Arial MT"/>
                <a:cs typeface="Arial MT"/>
              </a:rPr>
              <a:t>3^</a:t>
            </a:r>
            <a:r>
              <a:rPr sz="1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85" dirty="0">
                <a:solidFill>
                  <a:srgbClr val="FFFFFF"/>
                </a:solidFill>
                <a:latin typeface="Arial MT"/>
                <a:cs typeface="Arial MT"/>
              </a:rPr>
              <a:t>TAPPA</a:t>
            </a:r>
            <a:r>
              <a:rPr sz="1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ROADSHOW</a:t>
            </a:r>
            <a:r>
              <a:rPr lang="it-IT" sz="1400" spc="-10" dirty="0">
                <a:solidFill>
                  <a:srgbClr val="FFFFFF"/>
                </a:solidFill>
                <a:latin typeface="Arial MT"/>
                <a:cs typeface="Arial MT"/>
              </a:rPr>
              <a:t> PNRR MIMIT</a:t>
            </a:r>
            <a:endParaRPr sz="1400" dirty="0">
              <a:latin typeface="Arial MT"/>
              <a:cs typeface="Arial MT"/>
            </a:endParaRPr>
          </a:p>
        </p:txBody>
      </p:sp>
      <p:pic>
        <p:nvPicPr>
          <p:cNvPr id="40" name="object 40">
            <a:extLst>
              <a:ext uri="{FF2B5EF4-FFF2-40B4-BE49-F238E27FC236}">
                <a16:creationId xmlns:a16="http://schemas.microsoft.com/office/drawing/2014/main" id="{44CF8D9D-B00A-71C9-A200-B415AEF9BB76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29134" y="16984439"/>
            <a:ext cx="1501716" cy="441976"/>
          </a:xfrm>
          <a:prstGeom prst="rect">
            <a:avLst/>
          </a:prstGeom>
        </p:spPr>
      </p:pic>
      <p:pic>
        <p:nvPicPr>
          <p:cNvPr id="41" name="object 41">
            <a:extLst>
              <a:ext uri="{FF2B5EF4-FFF2-40B4-BE49-F238E27FC236}">
                <a16:creationId xmlns:a16="http://schemas.microsoft.com/office/drawing/2014/main" id="{B71FEF7F-CB7A-245F-0D67-5348BBBBE5EE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715766" y="17075411"/>
            <a:ext cx="1491484" cy="321745"/>
          </a:xfrm>
          <a:prstGeom prst="rect">
            <a:avLst/>
          </a:prstGeom>
        </p:spPr>
      </p:pic>
      <p:pic>
        <p:nvPicPr>
          <p:cNvPr id="42" name="object 42">
            <a:extLst>
              <a:ext uri="{FF2B5EF4-FFF2-40B4-BE49-F238E27FC236}">
                <a16:creationId xmlns:a16="http://schemas.microsoft.com/office/drawing/2014/main" id="{D8F8C9F4-4321-47AE-4A83-1CBB32D7D996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00526" y="16945405"/>
            <a:ext cx="877724" cy="708329"/>
          </a:xfrm>
          <a:prstGeom prst="rect">
            <a:avLst/>
          </a:prstGeom>
        </p:spPr>
      </p:pic>
      <p:pic>
        <p:nvPicPr>
          <p:cNvPr id="45" name="Immagine 44" descr="Immagine che contiene testo, Carattere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B9C0FD33-F89E-0609-36C0-85C820EF312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8" y="17440491"/>
            <a:ext cx="1343221" cy="401024"/>
          </a:xfrm>
          <a:prstGeom prst="rect">
            <a:avLst/>
          </a:prstGeom>
        </p:spPr>
      </p:pic>
      <p:sp>
        <p:nvSpPr>
          <p:cNvPr id="43" name="object 22">
            <a:extLst>
              <a:ext uri="{FF2B5EF4-FFF2-40B4-BE49-F238E27FC236}">
                <a16:creationId xmlns:a16="http://schemas.microsoft.com/office/drawing/2014/main" id="{CE16B672-656E-57E8-200C-3078325423CC}"/>
              </a:ext>
            </a:extLst>
          </p:cNvPr>
          <p:cNvSpPr txBox="1"/>
          <p:nvPr/>
        </p:nvSpPr>
        <p:spPr>
          <a:xfrm>
            <a:off x="654050" y="15274925"/>
            <a:ext cx="1610931" cy="669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endParaRPr lang="it-IT" sz="1400" i="1" dirty="0">
              <a:solidFill>
                <a:srgbClr val="262261"/>
              </a:solidFill>
              <a:latin typeface="Arial MT"/>
              <a:cs typeface="Arial MT"/>
            </a:endParaRPr>
          </a:p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lang="it-IT" sz="1400" i="1" dirty="0">
                <a:solidFill>
                  <a:srgbClr val="262261"/>
                </a:solidFill>
                <a:latin typeface="Arial MT"/>
                <a:cs typeface="Arial MT"/>
              </a:rPr>
              <a:t>Light Lunch</a:t>
            </a:r>
          </a:p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endParaRPr sz="1300" dirty="0">
              <a:latin typeface="Arial MT"/>
              <a:cs typeface="Arial MT"/>
            </a:endParaRPr>
          </a:p>
        </p:txBody>
      </p:sp>
      <p:pic>
        <p:nvPicPr>
          <p:cNvPr id="47" name="Immagine 46" descr="Immagine che contiene Carattere, bianco, simbolo, logo&#10;&#10;Il contenuto generato dall'IA potrebbe non essere corretto.">
            <a:extLst>
              <a:ext uri="{FF2B5EF4-FFF2-40B4-BE49-F238E27FC236}">
                <a16:creationId xmlns:a16="http://schemas.microsoft.com/office/drawing/2014/main" id="{B8BD329A-9131-9D81-226D-18FB5DA2685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91" y="16842877"/>
            <a:ext cx="779197" cy="462791"/>
          </a:xfrm>
          <a:prstGeom prst="rect">
            <a:avLst/>
          </a:prstGeom>
        </p:spPr>
      </p:pic>
      <p:pic>
        <p:nvPicPr>
          <p:cNvPr id="48" name="Immagine 47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E09EA146-A05D-1DBB-D8CA-936C581813B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82" y="16709696"/>
            <a:ext cx="1205377" cy="602689"/>
          </a:xfrm>
          <a:prstGeom prst="rect">
            <a:avLst/>
          </a:prstGeom>
        </p:spPr>
      </p:pic>
      <p:pic>
        <p:nvPicPr>
          <p:cNvPr id="50" name="Immagine 49" descr="Immagine che contiene testo, Carattere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2FD1DA04-0D6F-7F64-6939-0CC8AAC67CF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726" y="17385573"/>
            <a:ext cx="1090034" cy="536322"/>
          </a:xfrm>
          <a:prstGeom prst="rect">
            <a:avLst/>
          </a:prstGeom>
        </p:spPr>
      </p:pic>
      <p:sp>
        <p:nvSpPr>
          <p:cNvPr id="19" name="object 21">
            <a:extLst>
              <a:ext uri="{FF2B5EF4-FFF2-40B4-BE49-F238E27FC236}">
                <a16:creationId xmlns:a16="http://schemas.microsoft.com/office/drawing/2014/main" id="{DA538C75-A23D-B4F1-BD27-A96B5028CEB9}"/>
              </a:ext>
            </a:extLst>
          </p:cNvPr>
          <p:cNvSpPr txBox="1"/>
          <p:nvPr/>
        </p:nvSpPr>
        <p:spPr>
          <a:xfrm>
            <a:off x="588341" y="16238217"/>
            <a:ext cx="5761775" cy="287258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lang="it-IT" sz="1200" i="1" spc="-30" dirty="0">
                <a:solidFill>
                  <a:srgbClr val="262261"/>
                </a:solidFill>
                <a:latin typeface="Arial MT"/>
              </a:rPr>
              <a:t>Per partecipare all’evento scrivere a</a:t>
            </a:r>
            <a:r>
              <a:rPr lang="it-IT" sz="1200" spc="-30" dirty="0">
                <a:solidFill>
                  <a:srgbClr val="262261"/>
                </a:solidFill>
                <a:latin typeface="Arial MT"/>
              </a:rPr>
              <a:t>: </a:t>
            </a:r>
            <a:r>
              <a:rPr lang="it-IT" sz="1200" b="1" u="sng" spc="-30" dirty="0">
                <a:solidFill>
                  <a:srgbClr val="262261"/>
                </a:solidFill>
                <a:latin typeface="Arial MT"/>
              </a:rPr>
              <a:t>segreteriaeventipnrr@mise.gov.it</a:t>
            </a:r>
          </a:p>
        </p:txBody>
      </p:sp>
    </p:spTree>
    <p:extLst>
      <p:ext uri="{BB962C8B-B14F-4D97-AF65-F5344CB8AC3E}">
        <p14:creationId xmlns:p14="http://schemas.microsoft.com/office/powerpoint/2010/main" val="339057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251</Words>
  <Application>Microsoft Office PowerPoint</Application>
  <PresentationFormat>Personalizzato</PresentationFormat>
  <Paragraphs>50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BARI - proposte creatività</dc:title>
  <dc:creator>Corea Rosanna</dc:creator>
  <cp:lastModifiedBy>Giorgetti Ileana</cp:lastModifiedBy>
  <cp:revision>28</cp:revision>
  <dcterms:created xsi:type="dcterms:W3CDTF">2025-02-18T18:47:07Z</dcterms:created>
  <dcterms:modified xsi:type="dcterms:W3CDTF">2025-03-17T11:23:34Z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2025-02-14T00:00:00Z</vt:filetime>
  </property>
  <property fmtid="{D5CDD505-2E9C-101B-9397-08002B2CF9AE}" pid="3" name="Creator">
    <vt:lpwstr>Adobe Illustrator 29.1 (Macintosh)</vt:lpwstr>
  </property>
  <property fmtid="{D5CDD505-2E9C-101B-9397-08002B2CF9AE}" pid="4" name="GTS_PDFXConformance">
    <vt:lpwstr>PDF/X-3:2002</vt:lpwstr>
  </property>
  <property fmtid="{D5CDD505-2E9C-101B-9397-08002B2CF9AE}" pid="5" name="GTS_PDFXVersion">
    <vt:lpwstr>PDF/X-3:2002</vt:lpwstr>
  </property>
  <property fmtid="{D5CDD505-2E9C-101B-9397-08002B2CF9AE}" pid="6" name="LastSaved">
    <vt:filetime>2025-02-18T00:00:00Z</vt:filetime>
  </property>
  <property fmtid="{D5CDD505-2E9C-101B-9397-08002B2CF9AE}" pid="7" name="Producer">
    <vt:lpwstr>Adobe PDF library 17.00</vt:lpwstr>
  </property>
</Properties>
</file>