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7" r:id="rId2"/>
  </p:sldMasterIdLst>
  <p:notesMasterIdLst>
    <p:notesMasterId r:id="rId10"/>
  </p:notesMasterIdLst>
  <p:sldIdLst>
    <p:sldId id="332" r:id="rId3"/>
    <p:sldId id="333" r:id="rId4"/>
    <p:sldId id="329" r:id="rId5"/>
    <p:sldId id="334" r:id="rId6"/>
    <p:sldId id="336" r:id="rId7"/>
    <p:sldId id="335" r:id="rId8"/>
    <p:sldId id="33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913"/>
    <a:srgbClr val="B888DC"/>
    <a:srgbClr val="A365D1"/>
    <a:srgbClr val="11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2629-E039-4477-9791-40011D79A7B6}" type="datetimeFigureOut">
              <a:rPr lang="it-IT" smtClean="0"/>
              <a:pPr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CA15-C7CC-4D9F-8066-AB0CFAA647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0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CA15-C7CC-4D9F-8066-AB0CFAA647E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28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36504"/>
            <a:ext cx="8229600" cy="82567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92D2"/>
                </a:solidFill>
                <a:latin typeface="Helvetica"/>
                <a:cs typeface="Helvetica"/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71" y="1801436"/>
            <a:ext cx="5750380" cy="475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3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18DFFBE-F669-415B-AC1E-32FEE04DAB69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8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E1EC-4877-4AB0-9D8F-2571A7AC2AC4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85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5E27-8F40-4226-9088-5E490FA6E1EE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86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C3EA910-1691-4278-9F7D-D747716EF175}" type="datetime1">
              <a:rPr lang="it-IT" smtClean="0"/>
              <a:t>29/04/2020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6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C6F0-06B8-4CE4-A0DC-0C076CD0A7EB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5BB1-A338-45B5-9481-C04975A512FD}" type="datetime1">
              <a:rPr lang="it-IT" smtClean="0"/>
              <a:t>29/04/2020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21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69E-23AF-40AC-B953-2FCA0E193CF3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73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743B-25D7-4F9F-B176-66D5CB876C8C}" type="datetime1">
              <a:rPr lang="it-IT" smtClean="0"/>
              <a:t>29/04/2020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73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0AD3-1629-4EEB-96E3-5B925CE0BC66}" type="datetime1">
              <a:rPr lang="it-IT" smtClean="0"/>
              <a:t>29/04/2020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39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4FA5-8E33-490E-8882-093132F612B0}" type="datetime1">
              <a:rPr lang="it-IT" smtClean="0"/>
              <a:t>29/04/2020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27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BF02-DC93-40AC-B4AC-9586810C5928}" type="datetime1">
              <a:rPr lang="it-IT" smtClean="0"/>
              <a:t>29/04/2020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Ministero dello Sviluppo Economico – Direzione Generale per la Politica Industriale, la Competitività e le PMI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C471CDB-9A0E-4E52-935F-F5ABEA267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6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Mi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r="31921" b="42181"/>
          <a:stretch/>
        </p:blipFill>
        <p:spPr>
          <a:xfrm>
            <a:off x="8077200" y="201370"/>
            <a:ext cx="927100" cy="878131"/>
          </a:xfrm>
          <a:prstGeom prst="rect">
            <a:avLst/>
          </a:prstGeom>
        </p:spPr>
      </p:pic>
      <p:sp>
        <p:nvSpPr>
          <p:cNvPr id="4" name="Rettangolo 3"/>
          <p:cNvSpPr/>
          <p:nvPr userDrawn="1"/>
        </p:nvSpPr>
        <p:spPr>
          <a:xfrm>
            <a:off x="0" y="1270000"/>
            <a:ext cx="9144000" cy="5588000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it-IT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5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9727F36-CA5C-433F-9D1C-B4CF8AE91B31}" type="datetime1">
              <a:rPr lang="it-IT" smtClean="0"/>
              <a:t>29/04/2020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it-IT"/>
              <a:t>Ministero dello Sviluppo Economico – Direzione Generale per la Politica Industriale, la Competitività e le PMI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800" y="1719336"/>
            <a:ext cx="8487800" cy="4478264"/>
          </a:xfrm>
        </p:spPr>
        <p:txBody>
          <a:bodyPr rtlCol="0">
            <a:noAutofit/>
          </a:bodyPr>
          <a:lstStyle/>
          <a:p>
            <a:pPr marL="571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it-IT" sz="1800" b="1" dirty="0">
                <a:solidFill>
                  <a:srgbClr val="8770B0"/>
                </a:solidFill>
                <a:cs typeface="Calibri" pitchFamily="34" charset="0"/>
              </a:rPr>
              <a:t>Alle startup innovative è riservato</a:t>
            </a:r>
            <a:br>
              <a:rPr lang="it-IT" sz="1800" b="1" dirty="0">
                <a:solidFill>
                  <a:srgbClr val="8770B0"/>
                </a:solidFill>
                <a:cs typeface="Calibri" pitchFamily="34" charset="0"/>
              </a:rPr>
            </a:br>
            <a:r>
              <a:rPr lang="it-IT" sz="1800" b="1" dirty="0">
                <a:solidFill>
                  <a:srgbClr val="8770B0"/>
                </a:solidFill>
                <a:cs typeface="Calibri" pitchFamily="34" charset="0"/>
              </a:rPr>
              <a:t>un «accesso preferenziale» al</a:t>
            </a:r>
            <a:br>
              <a:rPr lang="it-IT" sz="1800" b="1" dirty="0">
                <a:solidFill>
                  <a:srgbClr val="8770B0"/>
                </a:solidFill>
                <a:cs typeface="Calibri" pitchFamily="34" charset="0"/>
              </a:rPr>
            </a:br>
            <a:r>
              <a:rPr lang="it-IT" sz="1800" b="1" dirty="0">
                <a:solidFill>
                  <a:srgbClr val="8770B0"/>
                </a:solidFill>
                <a:cs typeface="Calibri" pitchFamily="34" charset="0"/>
              </a:rPr>
              <a:t>Fondo di Garanzia per le PMI:</a:t>
            </a:r>
            <a:b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</a:b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770B0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Gratuità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dell’intervento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770B0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Priorità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 nell’istruttoria </a:t>
            </a:r>
          </a:p>
          <a:p>
            <a:pPr marL="360000" lvl="1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770B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La garanzia è </a:t>
            </a: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a valere su un massimo dell’80% </a:t>
            </a:r>
            <a:br>
              <a:rPr lang="it-IT" sz="1600" b="1" dirty="0">
                <a:solidFill>
                  <a:srgbClr val="8770B0"/>
                </a:solidFill>
                <a:cs typeface="Calibri" pitchFamily="34" charset="0"/>
              </a:rPr>
            </a:b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dell’operazione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, senza valutazione del business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plan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o dei dati di bilancio, e senza garanzie accessorie da parte della banca</a:t>
            </a:r>
          </a:p>
          <a:p>
            <a:pPr marL="360000" lvl="1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770B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La stessa procedura semplificata è ammessa anche per le </a:t>
            </a: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PMI innovative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, purché esse abbiano un rating creditizio sufficiente (da 1 a 4 su una scala di 5)</a:t>
            </a:r>
            <a:endParaRPr lang="it-IT" sz="1600" dirty="0">
              <a:solidFill>
                <a:srgbClr val="8770B0"/>
              </a:solidFill>
              <a:cs typeface="Calibri" pitchFamily="34" charset="0"/>
            </a:endParaRPr>
          </a:p>
          <a:p>
            <a:pPr marL="360000" lvl="1" indent="-36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770B0"/>
              </a:buClr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8770B0"/>
                </a:solidFill>
                <a:cs typeface="Calibri" pitchFamily="34" charset="0"/>
              </a:rPr>
              <a:t>L’importo massimo garantito per ogni impresa è di 2,5 mln €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, da utilizzare eventualmente attraverso più operazioni fino a concorrenza del tetto stabilito.</a:t>
            </a:r>
          </a:p>
        </p:txBody>
      </p:sp>
      <p:sp>
        <p:nvSpPr>
          <p:cNvPr id="5" name="Titolo 1"/>
          <p:cNvSpPr>
            <a:spLocks/>
          </p:cNvSpPr>
          <p:nvPr/>
        </p:nvSpPr>
        <p:spPr bwMode="auto">
          <a:xfrm>
            <a:off x="326300" y="178300"/>
            <a:ext cx="504056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 b="1" spc="-120" dirty="0">
                <a:solidFill>
                  <a:srgbClr val="826DAB"/>
                </a:solidFill>
                <a:latin typeface="+mj-lt"/>
                <a:cs typeface="Calibri" pitchFamily="34" charset="0"/>
              </a:rPr>
              <a:t>Le startup innovative</a:t>
            </a:r>
            <a:br>
              <a:rPr lang="it-IT" sz="4000" b="1" spc="-120" dirty="0">
                <a:solidFill>
                  <a:srgbClr val="826DAB"/>
                </a:solidFill>
                <a:latin typeface="+mj-lt"/>
                <a:cs typeface="Calibri" pitchFamily="34" charset="0"/>
              </a:rPr>
            </a:br>
            <a:r>
              <a:rPr lang="it-IT" sz="4000" b="1" spc="-120" dirty="0">
                <a:solidFill>
                  <a:srgbClr val="826DAB"/>
                </a:solidFill>
                <a:latin typeface="+mj-lt"/>
                <a:cs typeface="Calibri" pitchFamily="34" charset="0"/>
              </a:rPr>
              <a:t>e il Fondo di Garanzia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00" y="1116000"/>
            <a:ext cx="3009600" cy="3009600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1" name="Immagine 10" descr="Emblem_of_Ita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ttore 1 11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7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650" y="1591685"/>
            <a:ext cx="8607869" cy="51781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826DAB"/>
              </a:buClr>
            </a:pPr>
            <a:r>
              <a:rPr lang="it-IT" sz="2000" dirty="0">
                <a:latin typeface="+mj-lt"/>
                <a:cs typeface="Calibri" pitchFamily="34" charset="0"/>
              </a:rPr>
              <a:t>A 6 anni e mezzo dall’entrata in vigore della misura, </a:t>
            </a:r>
            <a:r>
              <a:rPr lang="it-IT" sz="20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3.805 </a:t>
            </a:r>
            <a:r>
              <a:rPr lang="it-IT" sz="2000" dirty="0">
                <a:latin typeface="+mj-lt"/>
                <a:cs typeface="Calibri" pitchFamily="34" charset="0"/>
              </a:rPr>
              <a:t>startup innovative sono state destinatarie di finanziamenti bancari facilitati dall’intervento del Fondo di Garanzia per le PMI, per complessive</a:t>
            </a:r>
            <a:r>
              <a:rPr lang="it-IT" sz="20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 </a:t>
            </a:r>
            <a:r>
              <a:rPr lang="it-IT" sz="2000" b="1" dirty="0"/>
              <a:t>7.451</a:t>
            </a:r>
            <a:r>
              <a:rPr lang="it-IT" sz="20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 </a:t>
            </a:r>
            <a:r>
              <a:rPr lang="it-IT" sz="2000" b="1" dirty="0">
                <a:latin typeface="+mj-lt"/>
                <a:cs typeface="Calibri" pitchFamily="34" charset="0"/>
              </a:rPr>
              <a:t>operazioni.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300" b="1" dirty="0">
                <a:solidFill>
                  <a:srgbClr val="826DAB"/>
                </a:solidFill>
                <a:cs typeface="Calibri" pitchFamily="34" charset="0"/>
              </a:rPr>
              <a:t>Totale finanziamenti erogati: </a:t>
            </a:r>
            <a:r>
              <a:rPr lang="it-IT" b="1" dirty="0"/>
              <a:t>1.200.262.749 </a:t>
            </a:r>
            <a:r>
              <a:rPr lang="it-IT" sz="2300" b="1" dirty="0">
                <a:latin typeface="+mj-lt"/>
                <a:cs typeface="Calibri" pitchFamily="34" charset="0"/>
              </a:rPr>
              <a:t>€</a:t>
            </a:r>
            <a:br>
              <a:rPr lang="it-IT" sz="2300" b="1" dirty="0">
                <a:highlight>
                  <a:srgbClr val="FFFF00"/>
                </a:highlight>
                <a:latin typeface="+mj-lt"/>
                <a:cs typeface="Calibri" pitchFamily="34" charset="0"/>
              </a:rPr>
            </a:br>
            <a:r>
              <a:rPr lang="it-IT" sz="1100" b="1" dirty="0">
                <a:solidFill>
                  <a:srgbClr val="826DAB"/>
                </a:solidFill>
                <a:highlight>
                  <a:srgbClr val="FFFF00"/>
                </a:highlight>
                <a:cs typeface="Calibri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3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Rispetto al 31 dicembre 2019:</a:t>
            </a:r>
            <a:endParaRPr lang="it-IT" sz="2300" dirty="0">
              <a:latin typeface="+mj-lt"/>
              <a:cs typeface="Calibri" pitchFamily="34" charset="0"/>
            </a:endParaRPr>
          </a:p>
          <a:p>
            <a:pPr indent="-3600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  <a:buFont typeface="Wingdings" panose="05000000000000000000" pitchFamily="2" charset="2"/>
              <a:buChar char="§"/>
            </a:pPr>
            <a:r>
              <a:rPr lang="it-IT" sz="2300" b="1" dirty="0">
                <a:latin typeface="+mj-lt"/>
                <a:cs typeface="Calibri" pitchFamily="34" charset="0"/>
              </a:rPr>
              <a:t>Startup finanziate:</a:t>
            </a:r>
            <a:r>
              <a:rPr lang="it-IT" sz="23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 + 212 </a:t>
            </a:r>
            <a:endParaRPr lang="it-IT" sz="2300" b="1" dirty="0">
              <a:latin typeface="+mj-lt"/>
              <a:cs typeface="Calibri" pitchFamily="34" charset="0"/>
            </a:endParaRPr>
          </a:p>
          <a:p>
            <a:pPr indent="-36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  <a:buFont typeface="Wingdings" panose="05000000000000000000" pitchFamily="2" charset="2"/>
              <a:buChar char="§"/>
            </a:pPr>
            <a:r>
              <a:rPr lang="it-IT" sz="2300" b="1" dirty="0">
                <a:latin typeface="+mj-lt"/>
                <a:cs typeface="Calibri" pitchFamily="34" charset="0"/>
              </a:rPr>
              <a:t>Nuovo credito erogato: </a:t>
            </a:r>
            <a:r>
              <a:rPr lang="it-IT" sz="23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+ 70.350.813 €</a:t>
            </a:r>
            <a:endParaRPr lang="it-IT" sz="600" b="1" dirty="0">
              <a:solidFill>
                <a:srgbClr val="826DAB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3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Ammontare medio operazione:</a:t>
            </a:r>
            <a:r>
              <a:rPr lang="it-IT" sz="2300" b="1" dirty="0">
                <a:latin typeface="+mj-lt"/>
                <a:cs typeface="Calibri" pitchFamily="34" charset="0"/>
              </a:rPr>
              <a:t> </a:t>
            </a:r>
            <a:r>
              <a:rPr lang="it-IT" sz="2300" b="1" dirty="0">
                <a:latin typeface="+mj-lt"/>
              </a:rPr>
              <a:t>201.522 </a:t>
            </a:r>
            <a:r>
              <a:rPr lang="it-IT" sz="2300" b="1" dirty="0">
                <a:latin typeface="+mj-lt"/>
                <a:cs typeface="Calibri" pitchFamily="34" charset="0"/>
              </a:rPr>
              <a:t>€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3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Durata media: </a:t>
            </a:r>
            <a:r>
              <a:rPr lang="it-IT" sz="2300" b="1" dirty="0">
                <a:latin typeface="+mj-lt"/>
                <a:cs typeface="Calibri" pitchFamily="34" charset="0"/>
              </a:rPr>
              <a:t>54,5 mesi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05" y="3884494"/>
            <a:ext cx="1381821" cy="138182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61650" y="892225"/>
            <a:ext cx="5365819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60000" y="370836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826DAB"/>
                </a:solidFill>
                <a:cs typeface="Calibri" pitchFamily="34" charset="0"/>
              </a:rPr>
              <a:t>Startup innovative e Fondo di Garanzia</a:t>
            </a: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3" name="Immagine 12" descr="Emblem_of_Ita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ttore 1 9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7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641784"/>
            <a:ext cx="8607869" cy="517811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26DAB"/>
              </a:buClr>
            </a:pPr>
            <a:r>
              <a:rPr lang="it-IT" sz="28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Stato delle operazioni</a:t>
            </a:r>
            <a:br>
              <a:rPr lang="it-IT" b="1" dirty="0">
                <a:solidFill>
                  <a:srgbClr val="826DAB"/>
                </a:solidFill>
                <a:latin typeface="+mj-lt"/>
                <a:cs typeface="Calibri" pitchFamily="34" charset="0"/>
              </a:rPr>
            </a:br>
            <a:endParaRPr lang="it-IT" b="1" dirty="0">
              <a:solidFill>
                <a:srgbClr val="826DAB"/>
              </a:solidFill>
              <a:latin typeface="+mj-lt"/>
              <a:cs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826DAB"/>
              </a:buClr>
            </a:pPr>
            <a:r>
              <a:rPr lang="it-IT" sz="10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 </a:t>
            </a:r>
          </a:p>
          <a:p>
            <a:pPr marL="85725" lvl="1" indent="-72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b="1" dirty="0">
                <a:solidFill>
                  <a:srgbClr val="00B050"/>
                </a:solidFill>
                <a:latin typeface="+mj-lt"/>
                <a:cs typeface="Calibri" pitchFamily="34" charset="0"/>
              </a:rPr>
              <a:t>1.323</a:t>
            </a:r>
            <a:r>
              <a:rPr lang="it-IT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	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interamente restituito</a:t>
            </a:r>
          </a:p>
          <a:p>
            <a:pPr marL="85725" lvl="1" indent="-720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4.234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	in regolare ammortamento</a:t>
            </a:r>
          </a:p>
          <a:p>
            <a:pPr marL="85725" lvl="1" indent="-72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b="1" dirty="0">
                <a:solidFill>
                  <a:srgbClr val="A365D1"/>
                </a:solidFill>
                <a:latin typeface="+mj-lt"/>
                <a:cs typeface="Calibri" pitchFamily="34" charset="0"/>
              </a:rPr>
              <a:t>399</a:t>
            </a:r>
            <a:r>
              <a:rPr lang="it-IT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	</a:t>
            </a: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crediti in sofferenza</a:t>
            </a:r>
            <a:b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</a:br>
            <a:r>
              <a:rPr lang="it-IT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	</a:t>
            </a:r>
            <a:r>
              <a:rPr lang="it-IT" sz="1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5,4% delle operazioni</a:t>
            </a:r>
            <a:br>
              <a:rPr lang="it-IT" sz="1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</a:br>
            <a:r>
              <a:rPr lang="it-IT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	</a:t>
            </a:r>
            <a:r>
              <a:rPr lang="it-IT" sz="1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6,0% del totale erogato</a:t>
            </a:r>
            <a:endParaRPr lang="it-IT" sz="1800" b="1" u="sng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Calibri" pitchFamily="34" charset="0"/>
            </a:endParaRPr>
          </a:p>
          <a:p>
            <a:pPr marL="85725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itchFamily="34" charset="0"/>
              </a:rPr>
              <a:t> </a:t>
            </a:r>
            <a:endParaRPr lang="it-IT" sz="20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60000" y="370836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826DAB"/>
                </a:solidFill>
                <a:cs typeface="Calibri" pitchFamily="34" charset="0"/>
              </a:rPr>
              <a:t>Startup innovative e Fondo di Garanzia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5553075" y="2874724"/>
            <a:ext cx="488950" cy="226060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2"/>
          <p:cNvSpPr txBox="1"/>
          <p:nvPr/>
        </p:nvSpPr>
        <p:spPr>
          <a:xfrm>
            <a:off x="6153150" y="3411775"/>
            <a:ext cx="280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cs typeface="Calibri" pitchFamily="34" charset="0"/>
              </a:rPr>
              <a:t>Totale finanziamenti: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u="sng" dirty="0">
                <a:solidFill>
                  <a:srgbClr val="00B050"/>
                </a:solidFill>
                <a:cs typeface="Calibri" pitchFamily="34" charset="0"/>
              </a:rPr>
              <a:t>5.956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00B050"/>
                </a:solidFill>
                <a:cs typeface="Calibri" pitchFamily="34" charset="0"/>
              </a:rPr>
              <a:t>(1.200.262.749 €)</a:t>
            </a:r>
          </a:p>
        </p:txBody>
      </p:sp>
      <p:sp>
        <p:nvSpPr>
          <p:cNvPr id="1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5" name="Immagine 14" descr="Emblem_of_Ita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ttore 1 9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 txBox="1">
            <a:spLocks/>
          </p:cNvSpPr>
          <p:nvPr/>
        </p:nvSpPr>
        <p:spPr>
          <a:xfrm>
            <a:off x="361650" y="892225"/>
            <a:ext cx="8013724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</p:txBody>
      </p:sp>
    </p:spTree>
    <p:extLst>
      <p:ext uri="{BB962C8B-B14F-4D97-AF65-F5344CB8AC3E}">
        <p14:creationId xmlns:p14="http://schemas.microsoft.com/office/powerpoint/2010/main" val="124316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346717" y="38100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826DAB"/>
                </a:solidFill>
                <a:cs typeface="Calibri" pitchFamily="34" charset="0"/>
              </a:rPr>
              <a:t>Startup innovative e Fondo di Garanzia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901148" y="794813"/>
            <a:ext cx="774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826DAB"/>
                </a:solidFill>
              </a:rPr>
              <a:t>Distribuzione territoriale degli importi finanziati e del totale delle operazioni</a:t>
            </a:r>
            <a:endParaRPr lang="it-IT" dirty="0"/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6" name="Immagine 15" descr="Emblem_of_Ita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1 10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346717" y="472450"/>
            <a:ext cx="7896135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3DFE775-6305-46E0-94A1-1622D5040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97481"/>
              </p:ext>
            </p:extLst>
          </p:nvPr>
        </p:nvGraphicFramePr>
        <p:xfrm>
          <a:off x="1735118" y="1142819"/>
          <a:ext cx="5814227" cy="5141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796">
                  <a:extLst>
                    <a:ext uri="{9D8B030D-6E8A-4147-A177-3AD203B41FA5}">
                      <a16:colId xmlns:a16="http://schemas.microsoft.com/office/drawing/2014/main" val="3786445608"/>
                    </a:ext>
                  </a:extLst>
                </a:gridCol>
                <a:gridCol w="1174684">
                  <a:extLst>
                    <a:ext uri="{9D8B030D-6E8A-4147-A177-3AD203B41FA5}">
                      <a16:colId xmlns:a16="http://schemas.microsoft.com/office/drawing/2014/main" val="3754218206"/>
                    </a:ext>
                  </a:extLst>
                </a:gridCol>
                <a:gridCol w="1102067">
                  <a:extLst>
                    <a:ext uri="{9D8B030D-6E8A-4147-A177-3AD203B41FA5}">
                      <a16:colId xmlns:a16="http://schemas.microsoft.com/office/drawing/2014/main" val="2550193212"/>
                    </a:ext>
                  </a:extLst>
                </a:gridCol>
                <a:gridCol w="1174684">
                  <a:extLst>
                    <a:ext uri="{9D8B030D-6E8A-4147-A177-3AD203B41FA5}">
                      <a16:colId xmlns:a16="http://schemas.microsoft.com/office/drawing/2014/main" val="527181344"/>
                    </a:ext>
                  </a:extLst>
                </a:gridCol>
                <a:gridCol w="1073996">
                  <a:extLst>
                    <a:ext uri="{9D8B030D-6E8A-4147-A177-3AD203B41FA5}">
                      <a16:colId xmlns:a16="http://schemas.microsoft.com/office/drawing/2014/main" val="317494756"/>
                    </a:ext>
                  </a:extLst>
                </a:gridCol>
              </a:tblGrid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Regione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Importo totale (€)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Posizione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Operazioni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Posizione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816879379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Lombardia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380.341.580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1.648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63068524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Emilia-Romagna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156.979.972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777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793082139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Veneto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116.158.226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679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82262435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Piemonte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75.492.088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428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422252585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Marche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67.811.779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225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002133396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Lazio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65.452.597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368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2977079467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Trentino-Alto Adige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56.667.435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271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448781623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Campania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50.888.395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341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1935552600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Friuli-Venezia Giulia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46.553.309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248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13018592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Abruzzo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42.305.845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130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13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2234224285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Umbria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27.163.602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490257873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Puglia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24.111.500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111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1834764508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Sicilia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24.069.218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13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182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189388861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Liguria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23.723.152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241553685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Toscana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15.247.370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111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1265586919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Calabria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8.667.123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16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34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942544171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Sardegna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8.602.060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17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16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3289142628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Molise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4.840.000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16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1706100037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Basilicata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4.177.500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19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18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702427123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Valle d'Aosta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1.010.000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20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973936106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Italia 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1.200.262.749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5.956</a:t>
                      </a:r>
                      <a:endParaRPr lang="it-IT" sz="100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66" marR="25766" marT="0" marB="0" anchor="ctr"/>
                </a:tc>
                <a:extLst>
                  <a:ext uri="{0D108BD9-81ED-4DB2-BD59-A6C34878D82A}">
                    <a16:rowId xmlns:a16="http://schemas.microsoft.com/office/drawing/2014/main" val="180334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51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287729" y="17886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826DAB"/>
                </a:solidFill>
                <a:cs typeface="Calibri" pitchFamily="34" charset="0"/>
              </a:rPr>
              <a:t>Startup innovative e Fondo di Garanzia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22620" y="850581"/>
            <a:ext cx="6609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826DAB"/>
                </a:solidFill>
              </a:rPr>
              <a:t>Operazioni approvate dal Fondo per anno, importo in euro</a:t>
            </a:r>
            <a:endParaRPr lang="it-IT" sz="2000" dirty="0"/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6" name="Immagine 15" descr="Emblem_of_Ita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1 10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>
          <a:xfrm>
            <a:off x="374256" y="490541"/>
            <a:ext cx="8395488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14689BF-C495-4F46-A2A8-7AB2E054A8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0" y="1276429"/>
            <a:ext cx="8787934" cy="442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2"/>
          <p:cNvSpPr txBox="1"/>
          <p:nvPr/>
        </p:nvSpPr>
        <p:spPr>
          <a:xfrm>
            <a:off x="7151764" y="5647287"/>
            <a:ext cx="1932741" cy="67710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cs typeface="Calibri" pitchFamily="34" charset="0"/>
              </a:rPr>
              <a:t>Totale erogato: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B050"/>
                </a:solidFill>
                <a:cs typeface="Calibri" pitchFamily="34" charset="0"/>
              </a:rPr>
              <a:t>1.200.262.749 €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645CEA8-822A-4FC7-8A08-8E057984E76F}"/>
              </a:ext>
            </a:extLst>
          </p:cNvPr>
          <p:cNvSpPr/>
          <p:nvPr/>
        </p:nvSpPr>
        <p:spPr>
          <a:xfrm>
            <a:off x="97509" y="567141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dirty="0"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 dati del 2020 si riferiscono al primo trimestre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1269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728" y="1309048"/>
            <a:ext cx="8607869" cy="51781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826DAB"/>
              </a:buClr>
            </a:pPr>
            <a:r>
              <a:rPr lang="it-IT" sz="2200" dirty="0">
                <a:latin typeface="+mj-lt"/>
                <a:cs typeface="Calibri" pitchFamily="34" charset="0"/>
              </a:rPr>
              <a:t>Negli ultimi quattro anni, </a:t>
            </a:r>
            <a:r>
              <a:rPr lang="it-IT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334  </a:t>
            </a:r>
            <a:r>
              <a:rPr lang="it-IT" sz="2200" dirty="0">
                <a:latin typeface="+mj-lt"/>
                <a:cs typeface="Calibri" pitchFamily="34" charset="0"/>
              </a:rPr>
              <a:t>PMI innovative sono state destinatarie di finanziamenti bancari facilitati dall’intervento del Fondo di Garanzia per le PMI, per complessive</a:t>
            </a:r>
            <a:r>
              <a:rPr lang="it-IT" sz="22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 </a:t>
            </a:r>
            <a:r>
              <a:rPr lang="it-IT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723  </a:t>
            </a:r>
            <a:r>
              <a:rPr lang="it-IT" sz="2200" b="1" dirty="0">
                <a:latin typeface="+mj-lt"/>
                <a:cs typeface="Calibri" pitchFamily="34" charset="0"/>
              </a:rPr>
              <a:t>operazioni.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200" b="1" dirty="0">
                <a:solidFill>
                  <a:srgbClr val="826DAB"/>
                </a:solidFill>
                <a:cs typeface="Calibri" pitchFamily="34" charset="0"/>
              </a:rPr>
              <a:t>Totale finanziamenti erogati:</a:t>
            </a:r>
            <a:r>
              <a:rPr lang="it-IT" b="1" dirty="0">
                <a:latin typeface="+mj-lt"/>
                <a:cs typeface="Calibri" pitchFamily="34" charset="0"/>
              </a:rPr>
              <a:t> </a:t>
            </a:r>
            <a:r>
              <a:rPr lang="it-IT" b="1" dirty="0"/>
              <a:t>227.867.044 </a:t>
            </a:r>
            <a:r>
              <a:rPr lang="it-IT" b="1" dirty="0">
                <a:latin typeface="+mj-lt"/>
                <a:cs typeface="Calibri" pitchFamily="34" charset="0"/>
              </a:rPr>
              <a:t>€</a:t>
            </a:r>
            <a:br>
              <a:rPr lang="it-IT" sz="2000" b="1" dirty="0">
                <a:solidFill>
                  <a:srgbClr val="826DAB"/>
                </a:solidFill>
                <a:highlight>
                  <a:srgbClr val="FFFF00"/>
                </a:highlight>
                <a:cs typeface="Calibri" pitchFamily="34" charset="0"/>
              </a:rPr>
            </a:br>
            <a:r>
              <a:rPr lang="it-IT" sz="1100" b="1" dirty="0">
                <a:solidFill>
                  <a:srgbClr val="826DAB"/>
                </a:solidFill>
                <a:cs typeface="Calibri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200" b="1" dirty="0">
                <a:solidFill>
                  <a:srgbClr val="826DAB"/>
                </a:solidFill>
                <a:cs typeface="Calibri" pitchFamily="34" charset="0"/>
              </a:rPr>
              <a:t>Rispetto al 31 dicembre 2019:</a:t>
            </a:r>
            <a:endParaRPr lang="it-IT" sz="2200" dirty="0">
              <a:latin typeface="+mj-lt"/>
              <a:cs typeface="Calibri" pitchFamily="34" charset="0"/>
            </a:endParaRPr>
          </a:p>
          <a:p>
            <a:pPr indent="-3600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  <a:buFont typeface="Wingdings" panose="05000000000000000000" pitchFamily="2" charset="2"/>
              <a:buChar char="§"/>
            </a:pPr>
            <a:r>
              <a:rPr lang="it-IT" sz="2200" b="1" dirty="0">
                <a:latin typeface="+mj-lt"/>
                <a:cs typeface="Calibri" pitchFamily="34" charset="0"/>
              </a:rPr>
              <a:t>PMI finanziate:</a:t>
            </a:r>
            <a:r>
              <a:rPr lang="it-IT" sz="2200" b="1" dirty="0">
                <a:solidFill>
                  <a:srgbClr val="826DAB"/>
                </a:solidFill>
                <a:cs typeface="Calibri" pitchFamily="34" charset="0"/>
              </a:rPr>
              <a:t> </a:t>
            </a:r>
            <a:r>
              <a:rPr lang="it-IT" b="1" dirty="0">
                <a:solidFill>
                  <a:srgbClr val="826DAB"/>
                </a:solidFill>
                <a:cs typeface="Calibri" pitchFamily="34" charset="0"/>
              </a:rPr>
              <a:t>+ 50 </a:t>
            </a:r>
            <a:endParaRPr lang="it-IT" b="1" dirty="0">
              <a:latin typeface="+mj-lt"/>
              <a:cs typeface="Calibri" pitchFamily="34" charset="0"/>
            </a:endParaRPr>
          </a:p>
          <a:p>
            <a:pPr indent="-36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Credito erogato</a:t>
            </a:r>
            <a:r>
              <a:rPr lang="it-IT" sz="2200" b="1" dirty="0">
                <a:latin typeface="+mj-lt"/>
                <a:cs typeface="Calibri" pitchFamily="34" charset="0"/>
              </a:rPr>
              <a:t>:</a:t>
            </a:r>
            <a:r>
              <a:rPr lang="it-IT" b="1" dirty="0">
                <a:latin typeface="+mj-lt"/>
                <a:cs typeface="Calibri" pitchFamily="34" charset="0"/>
              </a:rPr>
              <a:t> </a:t>
            </a:r>
            <a:r>
              <a:rPr lang="it-IT" b="1" dirty="0">
                <a:solidFill>
                  <a:srgbClr val="826DAB"/>
                </a:solidFill>
                <a:cs typeface="Calibri" pitchFamily="34" charset="0"/>
              </a:rPr>
              <a:t>+  32.455.356 € </a:t>
            </a:r>
          </a:p>
          <a:p>
            <a:pPr indent="-1908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826DAB"/>
              </a:solidFill>
              <a:highlight>
                <a:srgbClr val="FFFF00"/>
              </a:highlight>
              <a:latin typeface="+mj-lt"/>
              <a:cs typeface="Calibr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2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Ammontare medio operazione:</a:t>
            </a:r>
            <a:r>
              <a:rPr lang="it-IT" sz="2200" b="1" dirty="0">
                <a:latin typeface="+mj-lt"/>
                <a:cs typeface="Calibri" pitchFamily="34" charset="0"/>
              </a:rPr>
              <a:t> </a:t>
            </a:r>
            <a:r>
              <a:rPr lang="it-IT" b="1" dirty="0"/>
              <a:t> 315.169 </a:t>
            </a:r>
            <a:r>
              <a:rPr lang="it-IT" b="1" dirty="0">
                <a:latin typeface="+mj-lt"/>
                <a:cs typeface="Calibri" pitchFamily="34" charset="0"/>
              </a:rPr>
              <a:t>€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826DAB"/>
              </a:buClr>
            </a:pPr>
            <a:r>
              <a:rPr lang="it-IT" sz="2200" b="1" dirty="0">
                <a:solidFill>
                  <a:srgbClr val="826DAB"/>
                </a:solidFill>
                <a:latin typeface="+mj-lt"/>
                <a:cs typeface="Calibri" pitchFamily="34" charset="0"/>
              </a:rPr>
              <a:t>Durata media: </a:t>
            </a:r>
            <a:r>
              <a:rPr lang="it-IT" b="1" dirty="0">
                <a:latin typeface="+mj-lt"/>
                <a:cs typeface="Calibri" pitchFamily="34" charset="0"/>
              </a:rPr>
              <a:t>41 mesi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79" y="3198416"/>
            <a:ext cx="2303411" cy="2303411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60000" y="370836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826DAB"/>
                </a:solidFill>
                <a:cs typeface="Calibri" pitchFamily="34" charset="0"/>
              </a:rPr>
              <a:t>PMI innovative e Fondo di Garanzia</a:t>
            </a:r>
          </a:p>
        </p:txBody>
      </p:sp>
      <p:sp>
        <p:nvSpPr>
          <p:cNvPr id="12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3" name="Immagine 12" descr="Emblem_of_Ita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ttore 1 9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/>
        </p:nvSpPr>
        <p:spPr>
          <a:xfrm>
            <a:off x="361650" y="892225"/>
            <a:ext cx="7938288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  <a:p>
            <a:endParaRPr lang="it-IT" sz="1800" b="0" dirty="0">
              <a:solidFill>
                <a:srgbClr val="42424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5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70116" y="88744"/>
            <a:ext cx="85433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dirty="0">
                <a:solidFill>
                  <a:srgbClr val="826DAB"/>
                </a:solidFill>
                <a:cs typeface="Calibri" pitchFamily="34" charset="0"/>
              </a:rPr>
              <a:t>Incubatori certificati e Fondo di Garanzia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37481" y="1034554"/>
            <a:ext cx="6609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826DAB"/>
                </a:solidFill>
              </a:rPr>
              <a:t>Operatività del FGPMI in favore degli incubatori certificati </a:t>
            </a:r>
            <a:endParaRPr lang="it-IT" sz="2000" dirty="0"/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883532" y="6439312"/>
            <a:ext cx="4222368" cy="380588"/>
          </a:xfrm>
        </p:spPr>
        <p:txBody>
          <a:bodyPr/>
          <a:lstStyle/>
          <a:p>
            <a:r>
              <a:rPr lang="it-IT" sz="1100" cap="none" dirty="0"/>
              <a:t>Ministero dello Sviluppo Economico </a:t>
            </a:r>
            <a:br>
              <a:rPr lang="it-IT" sz="1100" cap="none" dirty="0"/>
            </a:br>
            <a:r>
              <a:rPr lang="it-IT" sz="1100" cap="none" dirty="0"/>
              <a:t>Direzione Generale per la Politica Industriale, l’Innovazione e le PMI</a:t>
            </a:r>
          </a:p>
        </p:txBody>
      </p:sp>
      <p:pic>
        <p:nvPicPr>
          <p:cNvPr id="16" name="Immagine 15" descr="Emblem_of_Ita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32" y="6512827"/>
            <a:ext cx="229442" cy="2593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1 10"/>
          <p:cNvCxnSpPr/>
          <p:nvPr/>
        </p:nvCxnSpPr>
        <p:spPr>
          <a:xfrm>
            <a:off x="0" y="6362700"/>
            <a:ext cx="9144000" cy="0"/>
          </a:xfrm>
          <a:prstGeom prst="line">
            <a:avLst/>
          </a:prstGeom>
          <a:ln w="25400">
            <a:solidFill>
              <a:srgbClr val="B88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>
          <a:xfrm>
            <a:off x="361649" y="636728"/>
            <a:ext cx="8395488" cy="36004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800" b="0" dirty="0">
                <a:solidFill>
                  <a:srgbClr val="424242"/>
                </a:solidFill>
                <a:cs typeface="Calibri" pitchFamily="34" charset="0"/>
              </a:rPr>
              <a:t>23° rapporto trimestrale – dati al 31 marzo 2020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1AEC30A-FB0D-40B6-ADD1-21FA352A7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60561"/>
              </p:ext>
            </p:extLst>
          </p:nvPr>
        </p:nvGraphicFramePr>
        <p:xfrm>
          <a:off x="361648" y="1557732"/>
          <a:ext cx="8395486" cy="4158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903">
                  <a:extLst>
                    <a:ext uri="{9D8B030D-6E8A-4147-A177-3AD203B41FA5}">
                      <a16:colId xmlns:a16="http://schemas.microsoft.com/office/drawing/2014/main" val="3773612042"/>
                    </a:ext>
                  </a:extLst>
                </a:gridCol>
                <a:gridCol w="1142707">
                  <a:extLst>
                    <a:ext uri="{9D8B030D-6E8A-4147-A177-3AD203B41FA5}">
                      <a16:colId xmlns:a16="http://schemas.microsoft.com/office/drawing/2014/main" val="86451945"/>
                    </a:ext>
                  </a:extLst>
                </a:gridCol>
                <a:gridCol w="972154">
                  <a:extLst>
                    <a:ext uri="{9D8B030D-6E8A-4147-A177-3AD203B41FA5}">
                      <a16:colId xmlns:a16="http://schemas.microsoft.com/office/drawing/2014/main" val="851292726"/>
                    </a:ext>
                  </a:extLst>
                </a:gridCol>
                <a:gridCol w="1142707">
                  <a:extLst>
                    <a:ext uri="{9D8B030D-6E8A-4147-A177-3AD203B41FA5}">
                      <a16:colId xmlns:a16="http://schemas.microsoft.com/office/drawing/2014/main" val="648321599"/>
                    </a:ext>
                  </a:extLst>
                </a:gridCol>
                <a:gridCol w="972154">
                  <a:extLst>
                    <a:ext uri="{9D8B030D-6E8A-4147-A177-3AD203B41FA5}">
                      <a16:colId xmlns:a16="http://schemas.microsoft.com/office/drawing/2014/main" val="1271466778"/>
                    </a:ext>
                  </a:extLst>
                </a:gridCol>
                <a:gridCol w="1142707">
                  <a:extLst>
                    <a:ext uri="{9D8B030D-6E8A-4147-A177-3AD203B41FA5}">
                      <a16:colId xmlns:a16="http://schemas.microsoft.com/office/drawing/2014/main" val="4180703647"/>
                    </a:ext>
                  </a:extLst>
                </a:gridCol>
                <a:gridCol w="972154">
                  <a:extLst>
                    <a:ext uri="{9D8B030D-6E8A-4147-A177-3AD203B41FA5}">
                      <a16:colId xmlns:a16="http://schemas.microsoft.com/office/drawing/2014/main" val="1912760193"/>
                    </a:ext>
                  </a:extLst>
                </a:gridCol>
              </a:tblGrid>
              <a:tr h="629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Status operazioni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Operazioni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% su tot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Importo finanziato (€)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% su tot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Importo garantito (€)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% su tot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2300319"/>
                  </a:ext>
                </a:extLst>
              </a:tr>
              <a:tr h="60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Giunte a scadenza senza attivazione della garanzia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17,1%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3.850.000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19,8%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2.730.000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18,1%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18385456"/>
                  </a:ext>
                </a:extLst>
              </a:tr>
              <a:tr h="607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In regolare ammortamento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28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68,3%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14.088.384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72,4%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11.190.707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74,0%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559124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Da perfezionare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3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7,3%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125.000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0,6%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100.000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0,7%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0483401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Non perfezionate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3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7,3%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1.400.000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7,2%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1.095.000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7,2%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3849158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Crediti in sofferenza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0,0%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6435589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Totale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41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100,0%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19.463.384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100,0%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>
                          <a:effectLst/>
                        </a:rPr>
                        <a:t>15.115.707</a:t>
                      </a:r>
                      <a:endParaRPr lang="it-IT" sz="125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50" dirty="0">
                          <a:effectLst/>
                        </a:rPr>
                        <a:t>100,0%</a:t>
                      </a:r>
                      <a:endParaRPr lang="it-IT" sz="1250" dirty="0">
                        <a:effectLst/>
                        <a:latin typeface="Corbel" panose="020B0503020204020204" pitchFamily="34" charset="0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371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0699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_Presentazione_MI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1642</TotalTime>
  <Words>763</Words>
  <Application>Microsoft Office PowerPoint</Application>
  <PresentationFormat>Presentazione su schermo (4:3)</PresentationFormat>
  <Paragraphs>216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Helvetica</vt:lpstr>
      <vt:lpstr>Wingdings</vt:lpstr>
      <vt:lpstr>Modello_Presentazione_MISE</vt:lpstr>
      <vt:lpstr>Metropolitano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di Garanzia per le PMI - startup e PMI innovative</dc:title>
  <dc:creator>DGPICPMI MISE</dc:creator>
  <cp:lastModifiedBy>Enrico Mazzilis</cp:lastModifiedBy>
  <cp:revision>194</cp:revision>
  <dcterms:created xsi:type="dcterms:W3CDTF">2017-01-08T09:55:30Z</dcterms:created>
  <dcterms:modified xsi:type="dcterms:W3CDTF">2020-04-29T10:37:02Z</dcterms:modified>
</cp:coreProperties>
</file>